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35" r:id="rId2"/>
    <p:sldMasterId id="2147483728" r:id="rId3"/>
  </p:sldMasterIdLst>
  <p:notesMasterIdLst>
    <p:notesMasterId r:id="rId22"/>
  </p:notesMasterIdLst>
  <p:handoutMasterIdLst>
    <p:handoutMasterId r:id="rId23"/>
  </p:handoutMasterIdLst>
  <p:sldIdLst>
    <p:sldId id="288" r:id="rId4"/>
    <p:sldId id="290" r:id="rId5"/>
    <p:sldId id="292" r:id="rId6"/>
    <p:sldId id="621" r:id="rId7"/>
    <p:sldId id="289" r:id="rId8"/>
    <p:sldId id="615" r:id="rId9"/>
    <p:sldId id="616" r:id="rId10"/>
    <p:sldId id="622" r:id="rId11"/>
    <p:sldId id="612" r:id="rId12"/>
    <p:sldId id="614" r:id="rId13"/>
    <p:sldId id="298" r:id="rId14"/>
    <p:sldId id="619" r:id="rId15"/>
    <p:sldId id="300" r:id="rId16"/>
    <p:sldId id="303" r:id="rId17"/>
    <p:sldId id="301" r:id="rId18"/>
    <p:sldId id="620" r:id="rId19"/>
    <p:sldId id="302" r:id="rId20"/>
    <p:sldId id="293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ZULOVÁ Zuzana" initials="ZZ" lastIdx="1" clrIdx="0">
    <p:extLst>
      <p:ext uri="{19B8F6BF-5375-455C-9EA6-DF929625EA0E}">
        <p15:presenceInfo xmlns:p15="http://schemas.microsoft.com/office/powerpoint/2012/main" userId="S::ZezulovaZ@ctu.cz::9fe3e444-c8de-4f4b-bc07-ab1cc78a5dba" providerId="AD"/>
      </p:ext>
    </p:extLst>
  </p:cmAuthor>
  <p:cmAuthor id="2" name="HANKIEWICZOVÁ Hana" initials="HH" lastIdx="10" clrIdx="1">
    <p:extLst>
      <p:ext uri="{19B8F6BF-5375-455C-9EA6-DF929625EA0E}">
        <p15:presenceInfo xmlns:p15="http://schemas.microsoft.com/office/powerpoint/2012/main" userId="S::HankiewiczovaH@ctu.cz::ec7f0447-7c47-4408-a743-e43ee4d2243a" providerId="AD"/>
      </p:ext>
    </p:extLst>
  </p:cmAuthor>
  <p:cmAuthor id="3" name="Charyparová Leona" initials="CL" lastIdx="3" clrIdx="2">
    <p:extLst>
      <p:ext uri="{19B8F6BF-5375-455C-9EA6-DF929625EA0E}">
        <p15:presenceInfo xmlns:p15="http://schemas.microsoft.com/office/powerpoint/2012/main" userId="S::CharyparovaL@ctu.cz::c23f045c-852f-4601-b5cc-0ee0541d8560" providerId="AD"/>
      </p:ext>
    </p:extLst>
  </p:cmAuthor>
  <p:cmAuthor id="4" name="Vosáhlová Veronika" initials="VV" lastIdx="4" clrIdx="3">
    <p:extLst>
      <p:ext uri="{19B8F6BF-5375-455C-9EA6-DF929625EA0E}">
        <p15:presenceInfo xmlns:p15="http://schemas.microsoft.com/office/powerpoint/2012/main" userId="S::vosahlovav@ctu.cz::0afd1a8c-3b39-4e94-92f1-4f02577b9a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3A0BC"/>
    <a:srgbClr val="AD0BAC"/>
    <a:srgbClr val="DEA900"/>
    <a:srgbClr val="ED6C05"/>
    <a:srgbClr val="FFE6C1"/>
    <a:srgbClr val="EBEBEB"/>
    <a:srgbClr val="18276C"/>
    <a:srgbClr val="464D7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82B9F-9968-478B-8228-B9620262183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D00E29D4-B7BF-42AE-9AB9-2870CA3C013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2015</a:t>
          </a:r>
          <a:br>
            <a:rPr lang="cs-CZ" sz="20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</a:br>
          <a:r>
            <a:rPr lang="cs-CZ" sz="1400" kern="1200" dirty="0"/>
            <a:t>geografický sběr dat na úrovni adresních míst </a:t>
          </a:r>
          <a:endParaRPr lang="cs-CZ" sz="1400" b="1" kern="1200" cap="none" spc="0" dirty="0">
            <a:ln w="12700" cmpd="sng">
              <a:prstDash val="solid"/>
            </a:ln>
            <a:effectLst/>
            <a:latin typeface="TitilliumText25L"/>
            <a:ea typeface="+mn-ea"/>
            <a:cs typeface="+mn-cs"/>
          </a:endParaRPr>
        </a:p>
      </dgm:t>
    </dgm:pt>
    <dgm:pt modelId="{3C282E94-A192-46B6-A5A6-8F41F9ACB070}" type="parTrans" cxnId="{4A5D0E6C-0218-4AF9-8CCA-0013C00F13BA}">
      <dgm:prSet/>
      <dgm:spPr/>
      <dgm:t>
        <a:bodyPr/>
        <a:lstStyle/>
        <a:p>
          <a:endParaRPr lang="cs-CZ"/>
        </a:p>
      </dgm:t>
    </dgm:pt>
    <dgm:pt modelId="{B59DC9B8-7B10-49FC-BA3A-EB8300A9695D}" type="sibTrans" cxnId="{4A5D0E6C-0218-4AF9-8CCA-0013C00F13BA}">
      <dgm:prSet/>
      <dgm:spPr/>
      <dgm:t>
        <a:bodyPr/>
        <a:lstStyle/>
        <a:p>
          <a:endParaRPr lang="cs-CZ"/>
        </a:p>
      </dgm:t>
    </dgm:pt>
    <dgm:pt modelId="{10FA098D-B66B-4185-BE6C-DF9715D610A8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2010</a:t>
          </a:r>
          <a:br>
            <a:rPr lang="cs-CZ" sz="1600" kern="1200" dirty="0"/>
          </a:br>
          <a:r>
            <a:rPr lang="cs-CZ" sz="1400" kern="1200" dirty="0"/>
            <a:t>geografický sběr dat na úrovni obcí </a:t>
          </a:r>
        </a:p>
      </dgm:t>
    </dgm:pt>
    <dgm:pt modelId="{7158D3DB-AF75-440F-9F3A-C161EDA3B3CB}" type="parTrans" cxnId="{EED3BE29-7A9E-4C6C-A7B9-C0C20C1AE0C2}">
      <dgm:prSet/>
      <dgm:spPr/>
      <dgm:t>
        <a:bodyPr/>
        <a:lstStyle/>
        <a:p>
          <a:endParaRPr lang="cs-CZ"/>
        </a:p>
      </dgm:t>
    </dgm:pt>
    <dgm:pt modelId="{CF35DE7F-FB32-4565-BE00-35BCE3436DD6}" type="sibTrans" cxnId="{EED3BE29-7A9E-4C6C-A7B9-C0C20C1AE0C2}">
      <dgm:prSet/>
      <dgm:spPr/>
      <dgm:t>
        <a:bodyPr/>
        <a:lstStyle/>
        <a:p>
          <a:endParaRPr lang="cs-CZ"/>
        </a:p>
      </dgm:t>
    </dgm:pt>
    <dgm:pt modelId="{483E54DE-0861-4ACF-B0FB-7BB4DE665B16}">
      <dgm:prSet custT="1"/>
      <dgm:spPr>
        <a:solidFill>
          <a:srgbClr val="DEA900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2022</a:t>
          </a:r>
          <a:br>
            <a:rPr lang="cs-CZ" sz="20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</a:br>
          <a:r>
            <a:rPr lang="cs-CZ" sz="1400" kern="1200" dirty="0"/>
            <a:t>rozšíření sběru dle Pokynů BEREC</a:t>
          </a:r>
          <a:endParaRPr lang="cs-CZ" sz="1400" b="1" kern="1200" cap="none" spc="0" dirty="0">
            <a:ln w="12700" cmpd="sng">
              <a:prstDash val="solid"/>
            </a:ln>
            <a:effectLst/>
            <a:latin typeface="TitilliumText25L"/>
            <a:ea typeface="+mn-ea"/>
            <a:cs typeface="+mn-cs"/>
          </a:endParaRPr>
        </a:p>
      </dgm:t>
    </dgm:pt>
    <dgm:pt modelId="{C96EE78E-7927-48AD-A456-0BC7E251C80C}" type="sibTrans" cxnId="{8A6A01C7-BFE0-4A84-B5E7-42EBDF9EF42E}">
      <dgm:prSet/>
      <dgm:spPr/>
      <dgm:t>
        <a:bodyPr/>
        <a:lstStyle/>
        <a:p>
          <a:endParaRPr lang="cs-CZ"/>
        </a:p>
      </dgm:t>
    </dgm:pt>
    <dgm:pt modelId="{0F7E1090-2BE7-4004-BA2E-C5B2A7A7BD05}" type="parTrans" cxnId="{8A6A01C7-BFE0-4A84-B5E7-42EBDF9EF42E}">
      <dgm:prSet/>
      <dgm:spPr/>
      <dgm:t>
        <a:bodyPr/>
        <a:lstStyle/>
        <a:p>
          <a:endParaRPr lang="cs-CZ"/>
        </a:p>
      </dgm:t>
    </dgm:pt>
    <dgm:pt modelId="{CE347EC5-970E-4B41-A29E-69BB3AAB7DCA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2024</a:t>
          </a:r>
          <a:br>
            <a:rPr lang="cs-CZ" sz="16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</a:br>
          <a:r>
            <a:rPr lang="cs-CZ" sz="1400" kern="1200" dirty="0">
              <a:latin typeface="Calibri" panose="020F0502020204030204"/>
              <a:ea typeface="+mn-ea"/>
              <a:cs typeface="+mn-cs"/>
            </a:rPr>
            <a:t>redukce rozsahu geografického sběru</a:t>
          </a:r>
        </a:p>
      </dgm:t>
    </dgm:pt>
    <dgm:pt modelId="{7B6DDE3A-194D-47AF-988C-225ADFBD4CD7}" type="parTrans" cxnId="{049C587F-1E96-4DED-B2C1-5BB552C29761}">
      <dgm:prSet/>
      <dgm:spPr/>
      <dgm:t>
        <a:bodyPr/>
        <a:lstStyle/>
        <a:p>
          <a:endParaRPr lang="cs-CZ"/>
        </a:p>
      </dgm:t>
    </dgm:pt>
    <dgm:pt modelId="{3EEBC3D1-4740-40F6-ACD9-05D468E38C71}" type="sibTrans" cxnId="{049C587F-1E96-4DED-B2C1-5BB552C29761}">
      <dgm:prSet/>
      <dgm:spPr/>
      <dgm:t>
        <a:bodyPr/>
        <a:lstStyle/>
        <a:p>
          <a:endParaRPr lang="cs-CZ"/>
        </a:p>
      </dgm:t>
    </dgm:pt>
    <dgm:pt modelId="{0F8006CA-029C-4C47-990F-222B1CD31248}" type="pres">
      <dgm:prSet presAssocID="{44E82B9F-9968-478B-8228-B96202621838}" presName="Name0" presStyleCnt="0">
        <dgm:presLayoutVars>
          <dgm:dir/>
          <dgm:animLvl val="lvl"/>
          <dgm:resizeHandles val="exact"/>
        </dgm:presLayoutVars>
      </dgm:prSet>
      <dgm:spPr/>
    </dgm:pt>
    <dgm:pt modelId="{C3A269D9-EDEF-4E22-B9DD-837FEFD3837C}" type="pres">
      <dgm:prSet presAssocID="{10FA098D-B66B-4185-BE6C-DF9715D610A8}" presName="parTxOnly" presStyleLbl="node1" presStyleIdx="0" presStyleCnt="4" custScaleX="118297" custScaleY="142422" custLinFactNeighborX="73771">
        <dgm:presLayoutVars>
          <dgm:chMax val="0"/>
          <dgm:chPref val="0"/>
          <dgm:bulletEnabled val="1"/>
        </dgm:presLayoutVars>
      </dgm:prSet>
      <dgm:spPr/>
    </dgm:pt>
    <dgm:pt modelId="{F47203AD-BC3E-4131-8463-79D4540209DA}" type="pres">
      <dgm:prSet presAssocID="{CF35DE7F-FB32-4565-BE00-35BCE3436DD6}" presName="parTxOnlySpace" presStyleCnt="0"/>
      <dgm:spPr/>
    </dgm:pt>
    <dgm:pt modelId="{23BD891C-1B45-430E-8FD0-E7A6677F84B4}" type="pres">
      <dgm:prSet presAssocID="{D00E29D4-B7BF-42AE-9AB9-2870CA3C0136}" presName="parTxOnly" presStyleLbl="node1" presStyleIdx="1" presStyleCnt="4" custScaleX="124737" custScaleY="139371">
        <dgm:presLayoutVars>
          <dgm:chMax val="0"/>
          <dgm:chPref val="0"/>
          <dgm:bulletEnabled val="1"/>
        </dgm:presLayoutVars>
      </dgm:prSet>
      <dgm:spPr/>
    </dgm:pt>
    <dgm:pt modelId="{B3BD4243-CB8C-4C46-8DFA-50C03E7F82F4}" type="pres">
      <dgm:prSet presAssocID="{B59DC9B8-7B10-49FC-BA3A-EB8300A9695D}" presName="parTxOnlySpace" presStyleCnt="0"/>
      <dgm:spPr/>
    </dgm:pt>
    <dgm:pt modelId="{2C91BFD7-3837-4158-8C10-D9C3CE182861}" type="pres">
      <dgm:prSet presAssocID="{483E54DE-0861-4ACF-B0FB-7BB4DE665B16}" presName="parTxOnly" presStyleLbl="node1" presStyleIdx="2" presStyleCnt="4" custScaleX="110672" custScaleY="137514" custLinFactNeighborX="-78689">
        <dgm:presLayoutVars>
          <dgm:chMax val="0"/>
          <dgm:chPref val="0"/>
          <dgm:bulletEnabled val="1"/>
        </dgm:presLayoutVars>
      </dgm:prSet>
      <dgm:spPr/>
    </dgm:pt>
    <dgm:pt modelId="{9FFE6577-34F3-4D71-B4D9-BCE55B26336A}" type="pres">
      <dgm:prSet presAssocID="{C96EE78E-7927-48AD-A456-0BC7E251C80C}" presName="parTxOnlySpace" presStyleCnt="0"/>
      <dgm:spPr/>
    </dgm:pt>
    <dgm:pt modelId="{0F2D50AF-093B-422B-A259-5205E08C35CF}" type="pres">
      <dgm:prSet presAssocID="{CE347EC5-970E-4B41-A29E-69BB3AAB7DCA}" presName="parTxOnly" presStyleLbl="node1" presStyleIdx="3" presStyleCnt="4" custScaleX="116645" custScaleY="135575" custLinFactX="-5246" custLinFactNeighborX="-100000">
        <dgm:presLayoutVars>
          <dgm:chMax val="0"/>
          <dgm:chPref val="0"/>
          <dgm:bulletEnabled val="1"/>
        </dgm:presLayoutVars>
      </dgm:prSet>
      <dgm:spPr/>
    </dgm:pt>
  </dgm:ptLst>
  <dgm:cxnLst>
    <dgm:cxn modelId="{992ECD00-0C15-43E5-B578-FF237E10AA16}" type="presOf" srcId="{483E54DE-0861-4ACF-B0FB-7BB4DE665B16}" destId="{2C91BFD7-3837-4158-8C10-D9C3CE182861}" srcOrd="0" destOrd="0" presId="urn:microsoft.com/office/officeart/2005/8/layout/chevron1"/>
    <dgm:cxn modelId="{EED3BE29-7A9E-4C6C-A7B9-C0C20C1AE0C2}" srcId="{44E82B9F-9968-478B-8228-B96202621838}" destId="{10FA098D-B66B-4185-BE6C-DF9715D610A8}" srcOrd="0" destOrd="0" parTransId="{7158D3DB-AF75-440F-9F3A-C161EDA3B3CB}" sibTransId="{CF35DE7F-FB32-4565-BE00-35BCE3436DD6}"/>
    <dgm:cxn modelId="{D2785F69-F934-4576-BBF1-56D9F453A580}" type="presOf" srcId="{10FA098D-B66B-4185-BE6C-DF9715D610A8}" destId="{C3A269D9-EDEF-4E22-B9DD-837FEFD3837C}" srcOrd="0" destOrd="0" presId="urn:microsoft.com/office/officeart/2005/8/layout/chevron1"/>
    <dgm:cxn modelId="{4A5D0E6C-0218-4AF9-8CCA-0013C00F13BA}" srcId="{44E82B9F-9968-478B-8228-B96202621838}" destId="{D00E29D4-B7BF-42AE-9AB9-2870CA3C0136}" srcOrd="1" destOrd="0" parTransId="{3C282E94-A192-46B6-A5A6-8F41F9ACB070}" sibTransId="{B59DC9B8-7B10-49FC-BA3A-EB8300A9695D}"/>
    <dgm:cxn modelId="{30FF217B-5F3C-45CE-85B4-3B970D679AF5}" type="presOf" srcId="{44E82B9F-9968-478B-8228-B96202621838}" destId="{0F8006CA-029C-4C47-990F-222B1CD31248}" srcOrd="0" destOrd="0" presId="urn:microsoft.com/office/officeart/2005/8/layout/chevron1"/>
    <dgm:cxn modelId="{049C587F-1E96-4DED-B2C1-5BB552C29761}" srcId="{44E82B9F-9968-478B-8228-B96202621838}" destId="{CE347EC5-970E-4B41-A29E-69BB3AAB7DCA}" srcOrd="3" destOrd="0" parTransId="{7B6DDE3A-194D-47AF-988C-225ADFBD4CD7}" sibTransId="{3EEBC3D1-4740-40F6-ACD9-05D468E38C71}"/>
    <dgm:cxn modelId="{67833499-F3E7-47C0-947D-3432693BB5FF}" type="presOf" srcId="{D00E29D4-B7BF-42AE-9AB9-2870CA3C0136}" destId="{23BD891C-1B45-430E-8FD0-E7A6677F84B4}" srcOrd="0" destOrd="0" presId="urn:microsoft.com/office/officeart/2005/8/layout/chevron1"/>
    <dgm:cxn modelId="{8A6A01C7-BFE0-4A84-B5E7-42EBDF9EF42E}" srcId="{44E82B9F-9968-478B-8228-B96202621838}" destId="{483E54DE-0861-4ACF-B0FB-7BB4DE665B16}" srcOrd="2" destOrd="0" parTransId="{0F7E1090-2BE7-4004-BA2E-C5B2A7A7BD05}" sibTransId="{C96EE78E-7927-48AD-A456-0BC7E251C80C}"/>
    <dgm:cxn modelId="{5A0FB2DD-F249-4F92-A962-5DB0BCD309C5}" type="presOf" srcId="{CE347EC5-970E-4B41-A29E-69BB3AAB7DCA}" destId="{0F2D50AF-093B-422B-A259-5205E08C35CF}" srcOrd="0" destOrd="0" presId="urn:microsoft.com/office/officeart/2005/8/layout/chevron1"/>
    <dgm:cxn modelId="{BBAB8023-2811-4E0F-95CA-99E55F7C4984}" type="presParOf" srcId="{0F8006CA-029C-4C47-990F-222B1CD31248}" destId="{C3A269D9-EDEF-4E22-B9DD-837FEFD3837C}" srcOrd="0" destOrd="0" presId="urn:microsoft.com/office/officeart/2005/8/layout/chevron1"/>
    <dgm:cxn modelId="{795C4717-8F7C-43E3-BDEC-B7EC66A9C691}" type="presParOf" srcId="{0F8006CA-029C-4C47-990F-222B1CD31248}" destId="{F47203AD-BC3E-4131-8463-79D4540209DA}" srcOrd="1" destOrd="0" presId="urn:microsoft.com/office/officeart/2005/8/layout/chevron1"/>
    <dgm:cxn modelId="{0A43DACB-CEEB-449D-A52A-D5192648588A}" type="presParOf" srcId="{0F8006CA-029C-4C47-990F-222B1CD31248}" destId="{23BD891C-1B45-430E-8FD0-E7A6677F84B4}" srcOrd="2" destOrd="0" presId="urn:microsoft.com/office/officeart/2005/8/layout/chevron1"/>
    <dgm:cxn modelId="{24BCAFBE-4C62-4AE7-A8A7-82AF79B18913}" type="presParOf" srcId="{0F8006CA-029C-4C47-990F-222B1CD31248}" destId="{B3BD4243-CB8C-4C46-8DFA-50C03E7F82F4}" srcOrd="3" destOrd="0" presId="urn:microsoft.com/office/officeart/2005/8/layout/chevron1"/>
    <dgm:cxn modelId="{5FAE1838-781B-4891-98F2-59046D48011B}" type="presParOf" srcId="{0F8006CA-029C-4C47-990F-222B1CD31248}" destId="{2C91BFD7-3837-4158-8C10-D9C3CE182861}" srcOrd="4" destOrd="0" presId="urn:microsoft.com/office/officeart/2005/8/layout/chevron1"/>
    <dgm:cxn modelId="{BA69F36F-F82B-4F67-8B21-9886670531C7}" type="presParOf" srcId="{0F8006CA-029C-4C47-990F-222B1CD31248}" destId="{9FFE6577-34F3-4D71-B4D9-BCE55B26336A}" srcOrd="5" destOrd="0" presId="urn:microsoft.com/office/officeart/2005/8/layout/chevron1"/>
    <dgm:cxn modelId="{1C995DE2-3252-4703-8F09-9235FF33E4A5}" type="presParOf" srcId="{0F8006CA-029C-4C47-990F-222B1CD31248}" destId="{0F2D50AF-093B-422B-A259-5205E08C35CF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269D9-EDEF-4E22-B9DD-837FEFD3837C}">
      <dsp:nvSpPr>
        <dsp:cNvPr id="0" name=""/>
        <dsp:cNvSpPr/>
      </dsp:nvSpPr>
      <dsp:spPr>
        <a:xfrm>
          <a:off x="178174" y="242321"/>
          <a:ext cx="2841912" cy="136859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2010</a:t>
          </a:r>
          <a:br>
            <a:rPr lang="cs-CZ" sz="1600" kern="1200" dirty="0"/>
          </a:br>
          <a:r>
            <a:rPr lang="cs-CZ" sz="1400" kern="1200" dirty="0"/>
            <a:t>geografický sběr dat na úrovni obcí </a:t>
          </a:r>
        </a:p>
      </dsp:txBody>
      <dsp:txXfrm>
        <a:off x="862470" y="242321"/>
        <a:ext cx="1473321" cy="1368591"/>
      </dsp:txXfrm>
    </dsp:sp>
    <dsp:sp modelId="{23BD891C-1B45-430E-8FD0-E7A6677F84B4}">
      <dsp:nvSpPr>
        <dsp:cNvPr id="0" name=""/>
        <dsp:cNvSpPr/>
      </dsp:nvSpPr>
      <dsp:spPr>
        <a:xfrm>
          <a:off x="2602626" y="256980"/>
          <a:ext cx="2996623" cy="1339273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2015</a:t>
          </a:r>
          <a:br>
            <a:rPr lang="cs-CZ" sz="20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</a:br>
          <a:r>
            <a:rPr lang="cs-CZ" sz="1400" kern="1200" dirty="0"/>
            <a:t>geografický sběr dat na úrovni adresních míst </a:t>
          </a:r>
          <a:endParaRPr lang="cs-CZ" sz="1400" b="1" kern="1200" cap="none" spc="0" dirty="0">
            <a:ln w="12700" cmpd="sng">
              <a:prstDash val="solid"/>
            </a:ln>
            <a:effectLst/>
            <a:latin typeface="TitilliumText25L"/>
            <a:ea typeface="+mn-ea"/>
            <a:cs typeface="+mn-cs"/>
          </a:endParaRPr>
        </a:p>
      </dsp:txBody>
      <dsp:txXfrm>
        <a:off x="3272263" y="256980"/>
        <a:ext cx="1657350" cy="1339273"/>
      </dsp:txXfrm>
    </dsp:sp>
    <dsp:sp modelId="{2C91BFD7-3837-4158-8C10-D9C3CE182861}">
      <dsp:nvSpPr>
        <dsp:cNvPr id="0" name=""/>
        <dsp:cNvSpPr/>
      </dsp:nvSpPr>
      <dsp:spPr>
        <a:xfrm>
          <a:off x="5169976" y="265902"/>
          <a:ext cx="2658732" cy="1321428"/>
        </a:xfrm>
        <a:prstGeom prst="chevron">
          <a:avLst/>
        </a:prstGeom>
        <a:solidFill>
          <a:srgbClr val="DEA9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2022</a:t>
          </a:r>
          <a:br>
            <a:rPr lang="cs-CZ" sz="20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</a:br>
          <a:r>
            <a:rPr lang="cs-CZ" sz="1400" kern="1200" dirty="0"/>
            <a:t>rozšíření sběru dle Pokynů BEREC</a:t>
          </a:r>
          <a:endParaRPr lang="cs-CZ" sz="1400" b="1" kern="1200" cap="none" spc="0" dirty="0">
            <a:ln w="12700" cmpd="sng">
              <a:prstDash val="solid"/>
            </a:ln>
            <a:effectLst/>
            <a:latin typeface="TitilliumText25L"/>
            <a:ea typeface="+mn-ea"/>
            <a:cs typeface="+mn-cs"/>
          </a:endParaRPr>
        </a:p>
      </dsp:txBody>
      <dsp:txXfrm>
        <a:off x="5830690" y="265902"/>
        <a:ext cx="1337304" cy="1321428"/>
      </dsp:txXfrm>
    </dsp:sp>
    <dsp:sp modelId="{0F2D50AF-093B-422B-A259-5205E08C35CF}">
      <dsp:nvSpPr>
        <dsp:cNvPr id="0" name=""/>
        <dsp:cNvSpPr/>
      </dsp:nvSpPr>
      <dsp:spPr>
        <a:xfrm>
          <a:off x="7411249" y="275218"/>
          <a:ext cx="2802225" cy="130279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cs-CZ" sz="28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  <a:t>2024</a:t>
          </a:r>
          <a:br>
            <a:rPr lang="cs-CZ" sz="1600" b="1" kern="1200" cap="none" spc="0" dirty="0">
              <a:ln w="12700" cmpd="sng">
                <a:prstDash val="solid"/>
              </a:ln>
              <a:effectLst/>
              <a:latin typeface="TitilliumText25L"/>
              <a:ea typeface="+mn-ea"/>
              <a:cs typeface="+mn-cs"/>
            </a:rPr>
          </a:br>
          <a:r>
            <a:rPr lang="cs-CZ" sz="1400" kern="1200" dirty="0">
              <a:latin typeface="Calibri" panose="020F0502020204030204"/>
              <a:ea typeface="+mn-ea"/>
              <a:cs typeface="+mn-cs"/>
            </a:rPr>
            <a:t>redukce rozsahu geografického sběru</a:t>
          </a:r>
        </a:p>
      </dsp:txBody>
      <dsp:txXfrm>
        <a:off x="8062647" y="275218"/>
        <a:ext cx="1499429" cy="1302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2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A22AB8C-F2B2-A092-9662-9C2975B448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18. 10. 2023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5F29CB7-4A08-1E3E-5C05-23D79D3349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strana </a:t>
            </a:r>
            <a:fld id="{9DB2B4F0-5529-4167-8995-35030A26C464}" type="slidenum">
              <a:rPr lang="cs-CZ" smtClean="0">
                <a:solidFill>
                  <a:schemeClr val="bg1"/>
                </a:solidFill>
              </a:rPr>
              <a:t>‹#›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Obdélník 1">
            <a:extLst>
              <a:ext uri="{FF2B5EF4-FFF2-40B4-BE49-F238E27FC236}">
                <a16:creationId xmlns:a16="http://schemas.microsoft.com/office/drawing/2014/main" id="{4430CD3A-BA31-E0E8-6237-8931E994881C}"/>
              </a:ext>
            </a:extLst>
          </p:cNvPr>
          <p:cNvSpPr/>
          <p:nvPr/>
        </p:nvSpPr>
        <p:spPr>
          <a:xfrm>
            <a:off x="0" y="319122"/>
            <a:ext cx="6797675" cy="3888555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bdélník 1">
            <a:extLst>
              <a:ext uri="{FF2B5EF4-FFF2-40B4-BE49-F238E27FC236}">
                <a16:creationId xmlns:a16="http://schemas.microsoft.com/office/drawing/2014/main" id="{7AC09773-A475-B039-5E55-A1F92FA4F242}"/>
              </a:ext>
            </a:extLst>
          </p:cNvPr>
          <p:cNvSpPr/>
          <p:nvPr/>
        </p:nvSpPr>
        <p:spPr>
          <a:xfrm flipH="1" flipV="1">
            <a:off x="0" y="5803284"/>
            <a:ext cx="6797675" cy="3626804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3463819-D30F-5C08-0AAD-BB58601D0BA7}"/>
              </a:ext>
            </a:extLst>
          </p:cNvPr>
          <p:cNvSpPr/>
          <p:nvPr/>
        </p:nvSpPr>
        <p:spPr>
          <a:xfrm>
            <a:off x="0" y="3403964"/>
            <a:ext cx="6797675" cy="333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2185EE-B5CB-EA67-4314-EEA4752C2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94" y="9386130"/>
            <a:ext cx="861002" cy="513415"/>
          </a:xfrm>
          <a:prstGeom prst="rect">
            <a:avLst/>
          </a:prstGeom>
        </p:spPr>
      </p:pic>
      <p:sp>
        <p:nvSpPr>
          <p:cNvPr id="10" name="Zástupný symbol pro záhlaví 9">
            <a:extLst>
              <a:ext uri="{FF2B5EF4-FFF2-40B4-BE49-F238E27FC236}">
                <a16:creationId xmlns:a16="http://schemas.microsoft.com/office/drawing/2014/main" id="{5B9C84D2-A7B9-8D82-1229-AE242358A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dirty="0">
                <a:solidFill>
                  <a:schemeClr val="bg1"/>
                </a:solidFill>
              </a:rPr>
              <a:t>Prezentace na ukázku	</a:t>
            </a:r>
          </a:p>
        </p:txBody>
      </p:sp>
    </p:spTree>
    <p:extLst>
      <p:ext uri="{BB962C8B-B14F-4D97-AF65-F5344CB8AC3E}">
        <p14:creationId xmlns:p14="http://schemas.microsoft.com/office/powerpoint/2010/main" val="1662322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AA45D-0876-4DBC-98A6-5FB86A594F87}" type="datetimeFigureOut">
              <a:rPr lang="en-GB" smtClean="0"/>
              <a:t>21/01/2025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97B67-EBCC-4050-B9E4-1B3791F85E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848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7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2083622"/>
            <a:ext cx="114776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0478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4008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00233993-17A6-38BF-6A30-72EF6908DE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AEBC798B-884B-168A-1311-DCCF5E7C19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55578" y="1247775"/>
            <a:ext cx="5800723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62450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105" y="1322614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CD7967-C0BE-4B51-AEFA-EDA7EFE70C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821" y="1322614"/>
            <a:ext cx="6164263" cy="535178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>
                <a:solidFill>
                  <a:srgbClr val="18276C"/>
                </a:solidFill>
              </a:defRPr>
            </a:lvl1pPr>
            <a:lvl2pPr>
              <a:buClr>
                <a:srgbClr val="18276C"/>
              </a:buClr>
              <a:defRPr>
                <a:solidFill>
                  <a:srgbClr val="18276C"/>
                </a:solidFill>
              </a:defRPr>
            </a:lvl2pPr>
            <a:lvl3pPr>
              <a:buClr>
                <a:srgbClr val="18276C"/>
              </a:buClr>
              <a:defRPr>
                <a:solidFill>
                  <a:srgbClr val="18276C"/>
                </a:solidFill>
              </a:defRPr>
            </a:lvl3pPr>
            <a:lvl4pPr>
              <a:buClr>
                <a:srgbClr val="18276C"/>
              </a:buClr>
              <a:defRPr>
                <a:solidFill>
                  <a:srgbClr val="18276C"/>
                </a:solidFill>
              </a:defRPr>
            </a:lvl4pPr>
            <a:lvl5pPr>
              <a:buClr>
                <a:srgbClr val="18276C"/>
              </a:buClr>
              <a:defRPr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D75DA7A-3C55-4D99-AF7F-92FE9EAA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0678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595" y="122687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8" y="4884591"/>
            <a:ext cx="10131427" cy="9356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400AF8E-CDDC-44CD-B5E1-0D29269B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1171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F61A6AC-C662-D883-549F-1EB09349AB5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5260" y="1247776"/>
            <a:ext cx="11931042" cy="180022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D982EC0B-A945-C6F4-9CF6-2C320FD3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429000"/>
            <a:ext cx="5762105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144EF1C9-48A0-0C89-10A1-ED5D5E6EB04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94196" y="3429000"/>
            <a:ext cx="5762106" cy="342900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35704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951D409E-6D67-C926-AB6E-47DD2EC41C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6"/>
            <a:ext cx="580881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61290F1F-1E6F-60F7-3199-4848BE8F058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926" y="1247776"/>
            <a:ext cx="5798375" cy="3133726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C70C3F1E-59AB-83C3-8745-701F62F0199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25260" y="4819650"/>
            <a:ext cx="11931042" cy="2038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856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36471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27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70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850" y="2083622"/>
            <a:ext cx="10410825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6982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260" y="200725"/>
            <a:ext cx="11931042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11931042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2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10579927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8719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189243"/>
            <a:ext cx="10597022" cy="544882"/>
          </a:xfrm>
          <a:prstGeom prst="rect">
            <a:avLst/>
          </a:prstGeom>
        </p:spPr>
        <p:txBody>
          <a:bodyPr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4">
            <a:extLst>
              <a:ext uri="{FF2B5EF4-FFF2-40B4-BE49-F238E27FC236}">
                <a16:creationId xmlns:a16="http://schemas.microsoft.com/office/drawing/2014/main" id="{40C548EF-8F12-CC15-B168-4833E6B57E5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5" y="1247775"/>
            <a:ext cx="4991100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4">
            <a:extLst>
              <a:ext uri="{FF2B5EF4-FFF2-40B4-BE49-F238E27FC236}">
                <a16:creationId xmlns:a16="http://schemas.microsoft.com/office/drawing/2014/main" id="{48C8F4FD-849B-4DE5-7567-2DAF1840905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38949" y="1247775"/>
            <a:ext cx="5217351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46444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9225" y="153100"/>
            <a:ext cx="10642296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B2EBC6C-F2D4-F321-94DD-0BA37608517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414004" y="1247775"/>
            <a:ext cx="10642297" cy="1819275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EFB50BA-4931-9780-BB51-2E9507AD30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14005" y="3561650"/>
            <a:ext cx="5034420" cy="329635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chemeClr val="bg1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chemeClr val="bg1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chemeClr val="bg1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CB76F74-4E34-A591-5A27-E66D1BCFBF6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810375" y="3561650"/>
            <a:ext cx="5245926" cy="3296354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38260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sz="quarter" idx="11"/>
          </p:nvPr>
        </p:nvSpPr>
        <p:spPr>
          <a:xfrm>
            <a:off x="1476374" y="1247775"/>
            <a:ext cx="5716362" cy="5610229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8D2265F-1DB8-4260-98E5-82AE444CFC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914780" y="1247775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BCDBBE6-5C64-464A-B5D3-27E5FB3CD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59806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6085" y="1143590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rgbClr val="18276C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0286" y="4604657"/>
            <a:ext cx="10131427" cy="11097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rgbClr val="18276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76C68EA4-0042-4AC1-99CE-92A08E6B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4" y="200725"/>
            <a:ext cx="10579928" cy="581025"/>
          </a:xfrm>
          <a:prstGeom prst="rect">
            <a:avLst/>
          </a:prstGeom>
        </p:spPr>
        <p:txBody>
          <a:bodyPr lIns="0" tIns="0" rIns="0" bIns="0" anchor="t" anchorCtr="1"/>
          <a:lstStyle>
            <a:lvl1pPr>
              <a:defRPr sz="3600" b="1">
                <a:solidFill>
                  <a:srgbClr val="18276C"/>
                </a:solidFill>
                <a:effectLst/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8421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154023"/>
            <a:ext cx="10628465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rgbClr val="18276C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6" name="Zástupný symbol pro obsah 4">
            <a:extLst>
              <a:ext uri="{FF2B5EF4-FFF2-40B4-BE49-F238E27FC236}">
                <a16:creationId xmlns:a16="http://schemas.microsoft.com/office/drawing/2014/main" id="{52444B28-266C-1776-DB00-B242549D42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3" y="1247775"/>
            <a:ext cx="4972051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obsah 4">
            <a:extLst>
              <a:ext uri="{FF2B5EF4-FFF2-40B4-BE49-F238E27FC236}">
                <a16:creationId xmlns:a16="http://schemas.microsoft.com/office/drawing/2014/main" id="{0688A884-15B7-170F-BB29-0415F24A19C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000875" y="1247775"/>
            <a:ext cx="5055426" cy="3133727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F49E6447-F331-3ADB-5604-FA5FB7F3AA6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472067" y="4628798"/>
            <a:ext cx="10579927" cy="1962853"/>
          </a:xfrm>
          <a:prstGeom prst="rect">
            <a:avLst/>
          </a:prstGeom>
        </p:spPr>
        <p:txBody>
          <a:bodyPr/>
          <a:lstStyle>
            <a:lvl1pPr>
              <a:buClr>
                <a:srgbClr val="18276C"/>
              </a:buClr>
              <a:defRPr sz="2800">
                <a:solidFill>
                  <a:srgbClr val="18276C"/>
                </a:solidFill>
              </a:defRPr>
            </a:lvl1pPr>
            <a:lvl2pPr marL="542925" indent="-276225">
              <a:buClr>
                <a:srgbClr val="18276C"/>
              </a:buClr>
              <a:defRPr sz="2400">
                <a:solidFill>
                  <a:srgbClr val="18276C"/>
                </a:solidFill>
              </a:defRPr>
            </a:lvl2pPr>
            <a:lvl3pPr marL="809625" indent="-266700">
              <a:buClr>
                <a:srgbClr val="18276C"/>
              </a:buClr>
              <a:defRPr sz="2000">
                <a:solidFill>
                  <a:srgbClr val="18276C"/>
                </a:solidFill>
              </a:defRPr>
            </a:lvl3pPr>
            <a:lvl4pPr marL="1076325" indent="-266700">
              <a:buClr>
                <a:srgbClr val="18276C"/>
              </a:buClr>
              <a:defRPr sz="1800">
                <a:solidFill>
                  <a:srgbClr val="18276C"/>
                </a:solidFill>
              </a:defRPr>
            </a:lvl4pPr>
            <a:lvl5pPr marL="1343025" indent="-266700">
              <a:buClr>
                <a:srgbClr val="18276C"/>
              </a:buClr>
              <a:buFont typeface="Arial" panose="020B0604020202020204" pitchFamily="34" charset="0"/>
              <a:buChar char="•"/>
              <a:defRPr sz="1600">
                <a:solidFill>
                  <a:srgbClr val="18276C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87642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6761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6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C3FC2-1F35-03CC-6F8C-F9D1DDBB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2" y="189243"/>
            <a:ext cx="11863845" cy="544882"/>
          </a:xfrm>
          <a:prstGeom prst="rect">
            <a:avLst/>
          </a:prstGeom>
        </p:spPr>
        <p:txBody>
          <a:bodyPr anchor="ctr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DD28A3A6-9DBB-9EA0-6C5D-51CAC9C165D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2" y="1247771"/>
            <a:ext cx="5781673" cy="561023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0" name="Zástupný symbol pro obsah 4">
            <a:extLst>
              <a:ext uri="{FF2B5EF4-FFF2-40B4-BE49-F238E27FC236}">
                <a16:creationId xmlns:a16="http://schemas.microsoft.com/office/drawing/2014/main" id="{2D7C16B3-867C-9484-A891-0DA18B2C62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74628" y="1247775"/>
            <a:ext cx="5781673" cy="561022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52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2B6D7C10-4014-A66A-2FEE-9C36B66752C2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41437" y="1181101"/>
            <a:ext cx="11931042" cy="2019299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4AF5375B-0C31-875A-F10E-67644C58BD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3628326"/>
            <a:ext cx="5799290" cy="322967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7147A7FA-B4D2-AEC5-257A-BCF8D4B0943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267452" y="3657601"/>
            <a:ext cx="5788850" cy="320040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05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50861662-74A7-4CA1-B77B-C75698A14E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914400"/>
            <a:ext cx="6164263" cy="536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E29259-9D3A-4904-B401-2E80A768C8CA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8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na šířk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0479" y="153100"/>
            <a:ext cx="11931042" cy="600075"/>
          </a:xfrm>
          <a:prstGeom prst="rect">
            <a:avLst/>
          </a:prstGeom>
        </p:spPr>
        <p:txBody>
          <a:bodyPr tIns="0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5F2566-E0C7-4B40-8BAB-0A589E87B645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1371598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06CD32-6585-4AC0-9717-8A5F6ACF1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4498521"/>
            <a:ext cx="10131427" cy="1074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73207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čty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1497C3D-4B8C-47D4-9D31-24DFB602E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" y="154023"/>
            <a:ext cx="11931042" cy="580103"/>
          </a:xfrm>
          <a:prstGeom prst="rect">
            <a:avLst/>
          </a:prstGeom>
        </p:spPr>
        <p:txBody>
          <a:bodyPr anchor="ctr" anchorCtr="1"/>
          <a:lstStyle>
            <a:lvl1pPr algn="ctr" defTabSz="742885" rtl="0" eaLnBrk="1" latinLnBrk="0" hangingPunct="1">
              <a:spcBef>
                <a:spcPct val="0"/>
              </a:spcBef>
              <a:buNone/>
              <a:defRPr lang="cs-CZ" sz="3600" b="1" kern="1200" dirty="0">
                <a:solidFill>
                  <a:schemeClr val="tx1"/>
                </a:solidFill>
                <a:effectLst/>
                <a:latin typeface="+mn-lt"/>
                <a:ea typeface="+mj-ea"/>
                <a:cs typeface="ZWAdobeF" pitchFamily="2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Zástupný symbol pro obsah 4">
            <a:extLst>
              <a:ext uri="{FF2B5EF4-FFF2-40B4-BE49-F238E27FC236}">
                <a16:creationId xmlns:a16="http://schemas.microsoft.com/office/drawing/2014/main" id="{0622108F-4703-EF47-8820-78268F1BE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60" y="1247775"/>
            <a:ext cx="578024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3" name="Zástupný symbol pro obsah 4">
            <a:extLst>
              <a:ext uri="{FF2B5EF4-FFF2-40B4-BE49-F238E27FC236}">
                <a16:creationId xmlns:a16="http://schemas.microsoft.com/office/drawing/2014/main" id="{1AF6FF67-D0D3-2915-B4A2-3ABFD4C4DDA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86502" y="1247775"/>
            <a:ext cx="5769800" cy="313372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4" name="Zástupný symbol pro obsah 4">
            <a:extLst>
              <a:ext uri="{FF2B5EF4-FFF2-40B4-BE49-F238E27FC236}">
                <a16:creationId xmlns:a16="http://schemas.microsoft.com/office/drawing/2014/main" id="{99237C01-D68E-B43C-3DE8-2C04BC02974F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25260" y="4628798"/>
            <a:ext cx="11931042" cy="1962853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 marL="542925" indent="-276225"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 marL="809625" indent="-266700"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 marL="1076325" indent="-266700"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 marL="1343025" indent="-266700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16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9628CB5-548B-84D1-B0FA-2AFCC3436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6855" y="2047875"/>
            <a:ext cx="6538290" cy="15235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 b="1" cap="none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Děkuji za pozornost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77E83E4-2D1B-177F-DF2B-584C02653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4625" y="4677200"/>
            <a:ext cx="3606801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5450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2083622"/>
            <a:ext cx="11525250" cy="1468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rgbClr val="18276C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0287" y="4610525"/>
            <a:ext cx="6226939" cy="860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18276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5891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03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50" r:id="rId5"/>
    <p:sldLayoutId id="2147483751" r:id="rId6"/>
    <p:sldLayoutId id="2147483726" r:id="rId7"/>
    <p:sldLayoutId id="2147483727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Grafika, Písmo, plakát&#10;&#10;Popis byl vytvořen automaticky">
            <a:extLst>
              <a:ext uri="{FF2B5EF4-FFF2-40B4-BE49-F238E27FC236}">
                <a16:creationId xmlns:a16="http://schemas.microsoft.com/office/drawing/2014/main" id="{98467455-AE33-4834-9228-CBDF6B5C01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990" y="5550621"/>
            <a:ext cx="1945451" cy="1059042"/>
          </a:xfrm>
          <a:prstGeom prst="rect">
            <a:avLst/>
          </a:prstGeom>
        </p:spPr>
      </p:pic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11E3CBD-A14F-F955-57F3-F9847B1023F8}"/>
              </a:ext>
            </a:extLst>
          </p:cNvPr>
          <p:cNvSpPr/>
          <p:nvPr userDrawn="1"/>
        </p:nvSpPr>
        <p:spPr>
          <a:xfrm>
            <a:off x="0" y="831149"/>
            <a:ext cx="12192000" cy="6144079"/>
          </a:xfrm>
          <a:custGeom>
            <a:avLst/>
            <a:gdLst>
              <a:gd name="connsiteX0" fmla="*/ 0 w 12192000"/>
              <a:gd name="connsiteY0" fmla="*/ 0 h 6018245"/>
              <a:gd name="connsiteX1" fmla="*/ 12192000 w 12192000"/>
              <a:gd name="connsiteY1" fmla="*/ 0 h 6018245"/>
              <a:gd name="connsiteX2" fmla="*/ 12192000 w 12192000"/>
              <a:gd name="connsiteY2" fmla="*/ 6018245 h 6018245"/>
              <a:gd name="connsiteX3" fmla="*/ 0 w 12192000"/>
              <a:gd name="connsiteY3" fmla="*/ 6018245 h 6018245"/>
              <a:gd name="connsiteX4" fmla="*/ 0 w 12192000"/>
              <a:gd name="connsiteY4" fmla="*/ 0 h 6018245"/>
              <a:gd name="connsiteX0" fmla="*/ 0 w 12192000"/>
              <a:gd name="connsiteY0" fmla="*/ 0 h 6437694"/>
              <a:gd name="connsiteX1" fmla="*/ 12192000 w 12192000"/>
              <a:gd name="connsiteY1" fmla="*/ 419449 h 6437694"/>
              <a:gd name="connsiteX2" fmla="*/ 12192000 w 12192000"/>
              <a:gd name="connsiteY2" fmla="*/ 6437694 h 6437694"/>
              <a:gd name="connsiteX3" fmla="*/ 0 w 12192000"/>
              <a:gd name="connsiteY3" fmla="*/ 6437694 h 6437694"/>
              <a:gd name="connsiteX4" fmla="*/ 0 w 12192000"/>
              <a:gd name="connsiteY4" fmla="*/ 0 h 6437694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  <a:gd name="connsiteX0" fmla="*/ 8389 w 12192000"/>
              <a:gd name="connsiteY0" fmla="*/ 0 h 6144079"/>
              <a:gd name="connsiteX1" fmla="*/ 12192000 w 12192000"/>
              <a:gd name="connsiteY1" fmla="*/ 125834 h 6144079"/>
              <a:gd name="connsiteX2" fmla="*/ 12192000 w 12192000"/>
              <a:gd name="connsiteY2" fmla="*/ 6144079 h 6144079"/>
              <a:gd name="connsiteX3" fmla="*/ 0 w 12192000"/>
              <a:gd name="connsiteY3" fmla="*/ 6144079 h 6144079"/>
              <a:gd name="connsiteX4" fmla="*/ 8389 w 12192000"/>
              <a:gd name="connsiteY4" fmla="*/ 0 h 614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44079">
                <a:moveTo>
                  <a:pt x="8389" y="0"/>
                </a:moveTo>
                <a:cubicBezTo>
                  <a:pt x="4094760" y="578840"/>
                  <a:pt x="8130796" y="83889"/>
                  <a:pt x="12192000" y="125834"/>
                </a:cubicBezTo>
                <a:lnTo>
                  <a:pt x="12192000" y="6144079"/>
                </a:lnTo>
                <a:lnTo>
                  <a:pt x="0" y="6144079"/>
                </a:lnTo>
                <a:cubicBezTo>
                  <a:pt x="2796" y="4096053"/>
                  <a:pt x="5593" y="2048026"/>
                  <a:pt x="83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Obrázek 2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D129F50B-CCE8-EA20-F4AD-71AC32610D6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3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4" r:id="rId4"/>
    <p:sldLayoutId id="2147483745" r:id="rId5"/>
    <p:sldLayoutId id="2147483739" r:id="rId6"/>
    <p:sldLayoutId id="2147483740" r:id="rId7"/>
    <p:sldLayoutId id="2147483741" r:id="rId8"/>
    <p:sldLayoutId id="2147483752" r:id="rId9"/>
    <p:sldLayoutId id="214748375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">
            <a:extLst>
              <a:ext uri="{FF2B5EF4-FFF2-40B4-BE49-F238E27FC236}">
                <a16:creationId xmlns:a16="http://schemas.microsoft.com/office/drawing/2014/main" id="{2479C93A-6F3B-89FA-550C-09082917B6AF}"/>
              </a:ext>
            </a:extLst>
          </p:cNvPr>
          <p:cNvSpPr/>
          <p:nvPr userDrawn="1"/>
        </p:nvSpPr>
        <p:spPr>
          <a:xfrm>
            <a:off x="1023457" y="0"/>
            <a:ext cx="11168543" cy="6858000"/>
          </a:xfrm>
          <a:custGeom>
            <a:avLst/>
            <a:gdLst>
              <a:gd name="connsiteX0" fmla="*/ 0 w 11109649"/>
              <a:gd name="connsiteY0" fmla="*/ 0 h 6858000"/>
              <a:gd name="connsiteX1" fmla="*/ 11109649 w 11109649"/>
              <a:gd name="connsiteY1" fmla="*/ 0 h 6858000"/>
              <a:gd name="connsiteX2" fmla="*/ 11109649 w 11109649"/>
              <a:gd name="connsiteY2" fmla="*/ 6858000 h 6858000"/>
              <a:gd name="connsiteX3" fmla="*/ 0 w 11109649"/>
              <a:gd name="connsiteY3" fmla="*/ 6858000 h 6858000"/>
              <a:gd name="connsiteX4" fmla="*/ 0 w 11109649"/>
              <a:gd name="connsiteY4" fmla="*/ 0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0 w 11478765"/>
              <a:gd name="connsiteY0" fmla="*/ 8389 h 6858000"/>
              <a:gd name="connsiteX1" fmla="*/ 11478765 w 11478765"/>
              <a:gd name="connsiteY1" fmla="*/ 0 h 6858000"/>
              <a:gd name="connsiteX2" fmla="*/ 11478765 w 11478765"/>
              <a:gd name="connsiteY2" fmla="*/ 6858000 h 6858000"/>
              <a:gd name="connsiteX3" fmla="*/ 369116 w 11478765"/>
              <a:gd name="connsiteY3" fmla="*/ 6858000 h 6858000"/>
              <a:gd name="connsiteX4" fmla="*/ 0 w 11478765"/>
              <a:gd name="connsiteY4" fmla="*/ 8389 h 6858000"/>
              <a:gd name="connsiteX0" fmla="*/ 77171 w 11555936"/>
              <a:gd name="connsiteY0" fmla="*/ 8389 h 6858000"/>
              <a:gd name="connsiteX1" fmla="*/ 11555936 w 11555936"/>
              <a:gd name="connsiteY1" fmla="*/ 0 h 6858000"/>
              <a:gd name="connsiteX2" fmla="*/ 11555936 w 11555936"/>
              <a:gd name="connsiteY2" fmla="*/ 6858000 h 6858000"/>
              <a:gd name="connsiteX3" fmla="*/ 15418 w 11555936"/>
              <a:gd name="connsiteY3" fmla="*/ 6858000 h 6858000"/>
              <a:gd name="connsiteX4" fmla="*/ 77171 w 11555936"/>
              <a:gd name="connsiteY4" fmla="*/ 838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5936" h="6858000">
                <a:moveTo>
                  <a:pt x="77171" y="8389"/>
                </a:moveTo>
                <a:lnTo>
                  <a:pt x="11555936" y="0"/>
                </a:lnTo>
                <a:lnTo>
                  <a:pt x="11555936" y="6858000"/>
                </a:lnTo>
                <a:lnTo>
                  <a:pt x="15418" y="6858000"/>
                </a:lnTo>
                <a:cubicBezTo>
                  <a:pt x="-107621" y="4574796"/>
                  <a:pt x="560937" y="2375482"/>
                  <a:pt x="77171" y="83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Picture 5" descr="Celestia-R1---OverlayContentHD.png">
            <a:extLst>
              <a:ext uri="{FF2B5EF4-FFF2-40B4-BE49-F238E27FC236}">
                <a16:creationId xmlns:a16="http://schemas.microsoft.com/office/drawing/2014/main" id="{827F76FE-A538-4649-AA0C-57F648D93F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46267" cy="5819775"/>
          </a:xfrm>
          <a:prstGeom prst="rect">
            <a:avLst/>
          </a:prstGeom>
        </p:spPr>
      </p:pic>
      <p:pic>
        <p:nvPicPr>
          <p:cNvPr id="5" name="Obrázek 4" descr="Obsah obrázku Grafika, Písmo, plakát, grafický design&#10;&#10;Popis byl vytvořen automaticky">
            <a:extLst>
              <a:ext uri="{FF2B5EF4-FFF2-40B4-BE49-F238E27FC236}">
                <a16:creationId xmlns:a16="http://schemas.microsoft.com/office/drawing/2014/main" id="{C47287F5-ECED-F1AA-D499-5C908D5FEB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63" y="5627253"/>
            <a:ext cx="1804678" cy="98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29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49" r:id="rId5"/>
    <p:sldLayoutId id="2147483747" r:id="rId6"/>
    <p:sldLayoutId id="2147483733" r:id="rId7"/>
    <p:sldLayoutId id="2147483734" r:id="rId8"/>
    <p:sldLayoutId id="2147483754" r:id="rId9"/>
    <p:sldLayoutId id="2147483755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ingtrhu.ctu.gov.cz/" TargetMode="External"/><Relationship Id="rId2" Type="http://schemas.openxmlformats.org/officeDocument/2006/relationships/hyperlink" Target="https://ctu.gov.cz/elektronicky-sber-dat-esd-elektronicke-komunikace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monitoringtrhu@ctu.cz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949191-9A7E-4588-9946-4732D32B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b="1" dirty="0"/>
              <a:t>Novinky </a:t>
            </a:r>
            <a:r>
              <a:rPr lang="cs-CZ" sz="4400" b="1"/>
              <a:t>v geografickém sběru </a:t>
            </a:r>
            <a:r>
              <a:rPr lang="cs-CZ" sz="4400" b="1" dirty="0"/>
              <a:t>dat za rok 2024</a:t>
            </a:r>
            <a:endParaRPr lang="en-GB" sz="4400" b="1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0A2378-7082-4321-BE4A-FC2F5C10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7" y="4370664"/>
            <a:ext cx="6226939" cy="1100261"/>
          </a:xfrm>
        </p:spPr>
        <p:txBody>
          <a:bodyPr>
            <a:normAutofit/>
          </a:bodyPr>
          <a:lstStyle/>
          <a:p>
            <a:r>
              <a:rPr lang="cs-CZ" dirty="0"/>
              <a:t>Setkání ISP, </a:t>
            </a:r>
            <a:r>
              <a:rPr lang="cs-CZ" dirty="0">
                <a:solidFill>
                  <a:srgbClr val="002060"/>
                </a:solidFill>
                <a:cs typeface="Arial" panose="020B0604020202020204" pitchFamily="34" charset="0"/>
              </a:rPr>
              <a:t>22. 1. 2025</a:t>
            </a:r>
          </a:p>
          <a:p>
            <a:r>
              <a:rPr lang="cs-CZ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 </a:t>
            </a:r>
            <a:r>
              <a:rPr lang="cs-CZ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Hankiewiczová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386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F92C7-EAE2-4F2C-B4FE-D50CF9FF7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046" y="174772"/>
            <a:ext cx="10308957" cy="449976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 anchorCtr="1">
            <a:normAutofit fontScale="90000"/>
          </a:bodyPr>
          <a:lstStyle/>
          <a:p>
            <a:r>
              <a:rPr lang="cs-CZ" b="1" dirty="0">
                <a:solidFill>
                  <a:srgbClr val="18276C"/>
                </a:solidFill>
                <a:ea typeface="+mj-ea"/>
                <a:cs typeface="+mj-cs"/>
              </a:rPr>
              <a:t>technologické kategorie – beze změny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1E1D6C-9DB5-554C-FDAC-400DD6CD8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046" y="719959"/>
            <a:ext cx="9583420" cy="1144210"/>
          </a:xfrm>
        </p:spPr>
        <p:txBody>
          <a:bodyPr>
            <a:normAutofit/>
          </a:bodyPr>
          <a:lstStyle/>
          <a:p>
            <a:pPr marL="0" indent="0">
              <a:lnSpc>
                <a:spcPts val="2700"/>
              </a:lnSpc>
              <a:buClr>
                <a:srgbClr val="18276C"/>
              </a:buClr>
              <a:buNone/>
            </a:pPr>
            <a:r>
              <a:rPr lang="cs-CZ" sz="2100" dirty="0">
                <a:solidFill>
                  <a:srgbClr val="18276C"/>
                </a:solidFill>
              </a:rPr>
              <a:t>Rozdělení technologických kategorií v souladu s Pokyny BEREC pro zeměpisné mapování budování sítí, tj. dle využití odpovídající kombinace </a:t>
            </a:r>
            <a:r>
              <a:rPr lang="cs-CZ" sz="2100" b="1" dirty="0">
                <a:solidFill>
                  <a:srgbClr val="18276C"/>
                </a:solidFill>
              </a:rPr>
              <a:t>převládající</a:t>
            </a:r>
            <a:r>
              <a:rPr lang="cs-CZ" sz="2100" dirty="0">
                <a:solidFill>
                  <a:srgbClr val="18276C"/>
                </a:solidFill>
              </a:rPr>
              <a:t> </a:t>
            </a:r>
            <a:r>
              <a:rPr lang="cs-CZ" sz="2100" b="1" dirty="0">
                <a:solidFill>
                  <a:srgbClr val="18276C"/>
                </a:solidFill>
              </a:rPr>
              <a:t>technologie</a:t>
            </a:r>
            <a:r>
              <a:rPr lang="cs-CZ" sz="2100" dirty="0">
                <a:solidFill>
                  <a:srgbClr val="18276C"/>
                </a:solidFill>
              </a:rPr>
              <a:t> a </a:t>
            </a:r>
            <a:r>
              <a:rPr lang="cs-CZ" sz="2100" b="1" dirty="0">
                <a:solidFill>
                  <a:srgbClr val="18276C"/>
                </a:solidFill>
              </a:rPr>
              <a:t>přenosového média </a:t>
            </a:r>
            <a:r>
              <a:rPr lang="cs-CZ" sz="2100" dirty="0">
                <a:solidFill>
                  <a:srgbClr val="18276C"/>
                </a:solidFill>
              </a:rPr>
              <a:t>v přístupové síti (8 kategorií):</a:t>
            </a:r>
            <a:endParaRPr lang="en-US" sz="2100" dirty="0">
              <a:solidFill>
                <a:srgbClr val="18276C"/>
              </a:solidFill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0FC47A2-B3D0-49D1-8F86-FA6E0D8C6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819674"/>
              </p:ext>
            </p:extLst>
          </p:nvPr>
        </p:nvGraphicFramePr>
        <p:xfrm>
          <a:off x="1425179" y="1959381"/>
          <a:ext cx="8836800" cy="42683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36800">
                  <a:extLst>
                    <a:ext uri="{9D8B030D-6E8A-4147-A177-3AD203B41FA5}">
                      <a16:colId xmlns:a16="http://schemas.microsoft.com/office/drawing/2014/main" val="3283556500"/>
                    </a:ext>
                  </a:extLst>
                </a:gridCol>
              </a:tblGrid>
              <a:tr h="241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Služba přístupu k internetu prostřednictvím</a:t>
                      </a:r>
                      <a:endParaRPr lang="cs-CZ" sz="20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7800411"/>
                  </a:ext>
                </a:extLst>
              </a:tr>
              <a:tr h="42298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kovového vedení s </a:t>
                      </a:r>
                      <a:r>
                        <a:rPr lang="cs-CZ" sz="1800" dirty="0" err="1">
                          <a:effectLst/>
                        </a:rPr>
                        <a:t>xDSL</a:t>
                      </a:r>
                      <a:r>
                        <a:rPr lang="cs-CZ" sz="1800" dirty="0">
                          <a:effectLst/>
                        </a:rPr>
                        <a:t> (ADSL, VDSL, </a:t>
                      </a:r>
                      <a:r>
                        <a:rPr lang="cs-CZ" sz="1800" dirty="0" err="1">
                          <a:effectLst/>
                        </a:rPr>
                        <a:t>FTTCab</a:t>
                      </a:r>
                      <a:r>
                        <a:rPr lang="cs-CZ" sz="1800" dirty="0">
                          <a:effectLst/>
                        </a:rPr>
                        <a:t> s navazujícím DSL segmentem)</a:t>
                      </a:r>
                      <a:endParaRPr lang="cs-CZ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6266040"/>
                  </a:ext>
                </a:extLst>
              </a:tr>
              <a:tr h="44549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bezdrátového přístupu ve volných pásmech – zejména 2,4; 5; 60 GHz a 10 GHz nebo 17 GHz</a:t>
                      </a:r>
                      <a:endParaRPr lang="cs-CZ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704015"/>
                  </a:ext>
                </a:extLst>
              </a:tr>
              <a:tr h="42141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bezdrátového přístupu v licencovaných pásmech 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cs-CZ" sz="1600" dirty="0">
                          <a:effectLst/>
                        </a:rPr>
                        <a:t>– bez zahrnutí přístupů k internetu poskytovaných prostřednictvím sítě LTE a 5G</a:t>
                      </a:r>
                      <a:endParaRPr lang="cs-CZ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5641306"/>
                  </a:ext>
                </a:extLst>
              </a:tr>
              <a:tr h="624587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bezdrátového přístupu v licencovaných pásmech 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cs-CZ" sz="1600" dirty="0">
                          <a:effectLst/>
                        </a:rPr>
                        <a:t>– pouze přístup k internetu v pevném místě poskytovaný prostřednictvím sítě LTE a 5G (tzv. fixní LTE/5G)</a:t>
                      </a:r>
                      <a:endParaRPr lang="cs-CZ" sz="16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7923750"/>
                  </a:ext>
                </a:extLst>
              </a:tr>
              <a:tr h="21696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sítě kabelové televize (zakončené kabelovým modemem)</a:t>
                      </a:r>
                      <a:endParaRPr lang="cs-CZ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00657"/>
                  </a:ext>
                </a:extLst>
              </a:tr>
              <a:tr h="422982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optických vláken FTTH (optická přípojka do koncového bodu sítě u koncového uživatele)</a:t>
                      </a:r>
                      <a:endParaRPr lang="cs-CZ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3075805"/>
                  </a:ext>
                </a:extLst>
              </a:tr>
              <a:tr h="639965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chemeClr val="bg1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cs-CZ" sz="1800" dirty="0">
                          <a:effectLst/>
                        </a:rPr>
                        <a:t>optických vláken FTTB (optická přípojka k patě budovy s navazujícími vnitřními rozvody 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s výjimkou rozvodů zakončených kabelovým modemem či </a:t>
                      </a:r>
                      <a:r>
                        <a:rPr lang="cs-CZ" sz="1800" dirty="0" err="1">
                          <a:effectLst/>
                        </a:rPr>
                        <a:t>xDSL</a:t>
                      </a:r>
                      <a:r>
                        <a:rPr lang="cs-CZ" sz="1800" dirty="0">
                          <a:effectLst/>
                        </a:rPr>
                        <a:t>/</a:t>
                      </a:r>
                      <a:r>
                        <a:rPr lang="cs-CZ" sz="1800" dirty="0" err="1">
                          <a:effectLst/>
                        </a:rPr>
                        <a:t>G.fast</a:t>
                      </a:r>
                      <a:r>
                        <a:rPr lang="cs-CZ" sz="1800" dirty="0">
                          <a:effectLst/>
                        </a:rPr>
                        <a:t> modemem)</a:t>
                      </a:r>
                      <a:endParaRPr lang="cs-CZ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3429425"/>
                  </a:ext>
                </a:extLst>
              </a:tr>
              <a:tr h="21696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silnoproudých vedení (PLC) a ostatních způsobů</a:t>
                      </a:r>
                      <a:endParaRPr lang="cs-CZ" sz="1800" dirty="0">
                        <a:effectLst/>
                        <a:latin typeface="Segoe UI Semilight" panose="020B0402040204020203" pitchFamily="34" charset="0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1923500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30FD81B3-7933-4AD7-8503-4A90602FC77B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28171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77" y="189243"/>
            <a:ext cx="11085069" cy="5448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 dirty="0"/>
              <a:t>Nové nástroje v geografické příloze ART242</a:t>
            </a:r>
            <a:endParaRPr lang="en-GB" sz="3300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4D23B7-DB12-3F2E-1651-349F2EC72C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8170" y="734125"/>
            <a:ext cx="10511081" cy="4179832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Dobrovolné vykázání „druhé“ rychlosti </a:t>
            </a:r>
            <a:r>
              <a:rPr lang="cs-CZ" sz="2000" dirty="0"/>
              <a:t>disponibilních přípojek na pokrytém adresním místě – nově povinné vyplnění buď intervalu efektivní rychlosti nebo maximální dosažitelné rychlosti (download/upload) a druhý, nevyplněný, interval se při odevzdání odvodí automaticky ve stejném intervalu</a:t>
            </a:r>
          </a:p>
          <a:p>
            <a:pPr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Možnost </a:t>
            </a:r>
            <a:r>
              <a:rPr lang="cs-CZ" sz="2000" dirty="0">
                <a:solidFill>
                  <a:schemeClr val="accent6"/>
                </a:solidFill>
              </a:rPr>
              <a:t>odvození intervalů efektivní rychlosti </a:t>
            </a:r>
            <a:r>
              <a:rPr lang="cs-CZ" sz="2000" dirty="0"/>
              <a:t>dle maximální dosažitelné rychlosti buď ve stejném intervalu nebo v intervalu o 1 nižším (současně i zachování opačného odvozování)</a:t>
            </a:r>
            <a:endParaRPr lang="cs-CZ" sz="2000" i="1" dirty="0"/>
          </a:p>
          <a:p>
            <a:pPr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Rozšíření možností exportu </a:t>
            </a:r>
            <a:r>
              <a:rPr lang="cs-CZ" sz="2000" dirty="0">
                <a:solidFill>
                  <a:schemeClr val="bg2"/>
                </a:solidFill>
              </a:rPr>
              <a:t>dat </a:t>
            </a:r>
            <a:r>
              <a:rPr lang="cs-CZ" sz="2000" dirty="0"/>
              <a:t>– nový export </a:t>
            </a:r>
            <a:r>
              <a:rPr lang="cs-CZ" sz="2000" dirty="0">
                <a:solidFill>
                  <a:schemeClr val="accent6"/>
                </a:solidFill>
              </a:rPr>
              <a:t>s rozlišením validních a nevalidních (chybových) záznamů</a:t>
            </a:r>
            <a:r>
              <a:rPr lang="cs-CZ" sz="2000" dirty="0"/>
              <a:t> a využití opraveného souboru k importu</a:t>
            </a:r>
          </a:p>
          <a:p>
            <a:pPr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Zefektivnění filtrování dat </a:t>
            </a:r>
            <a:r>
              <a:rPr lang="cs-CZ" sz="2000" dirty="0"/>
              <a:t>– možnost zadat obec nebo okres bez nutnosti předchozího zadávání vyššího územního celku</a:t>
            </a:r>
          </a:p>
          <a:p>
            <a:pPr marL="285750" lvl="1" indent="-2857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Nově součástí přílohy </a:t>
            </a:r>
            <a:r>
              <a:rPr lang="cs-CZ" sz="2000" dirty="0">
                <a:solidFill>
                  <a:schemeClr val="accent6"/>
                </a:solidFill>
              </a:rPr>
              <a:t>návod na import </a:t>
            </a:r>
            <a:r>
              <a:rPr lang="cs-CZ" sz="2000" dirty="0"/>
              <a:t>s využitím dříve vykázaných geografických dat</a:t>
            </a:r>
          </a:p>
          <a:p>
            <a:pPr marL="2857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Grafická úprava – rozdělení na </a:t>
            </a:r>
            <a:r>
              <a:rPr lang="cs-CZ" sz="2000" dirty="0">
                <a:solidFill>
                  <a:schemeClr val="accent6"/>
                </a:solidFill>
              </a:rPr>
              <a:t>informace o poskytovaných službách </a:t>
            </a:r>
            <a:r>
              <a:rPr lang="cs-CZ" sz="2000" dirty="0"/>
              <a:t>a </a:t>
            </a:r>
            <a:r>
              <a:rPr lang="cs-CZ" sz="2000" dirty="0">
                <a:solidFill>
                  <a:schemeClr val="accent6"/>
                </a:solidFill>
              </a:rPr>
              <a:t>o infrastruktuře</a:t>
            </a:r>
            <a:endParaRPr lang="cs-CZ" sz="1050" i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E4EB054-F820-4060-9082-C4661C132B86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11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7A639B-B30A-4176-856A-B24B2B969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901" y="4916950"/>
            <a:ext cx="1067237" cy="13839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2807913-2B5C-401A-B9E5-CEE272BC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393" y="4913957"/>
            <a:ext cx="7108716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927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389" y="137888"/>
            <a:ext cx="10984401" cy="54488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300" dirty="0"/>
              <a:t>Další Nástroje pro efektivní vyplňování formuláře</a:t>
            </a:r>
            <a:endParaRPr lang="en-GB" sz="33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D9C2D7-E76B-43CA-9CAF-D33997E213C4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541975" y="857868"/>
            <a:ext cx="1740396" cy="4628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9E959EA-D5C5-A46E-A667-1ED2E5478E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41827" y="1166213"/>
            <a:ext cx="7616235" cy="374603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Import a export a možnost využití dat z předchozích období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Zobrazování </a:t>
            </a:r>
            <a:r>
              <a:rPr lang="cs-CZ" sz="2400" dirty="0">
                <a:solidFill>
                  <a:srgbClr val="83A0BC"/>
                </a:solidFill>
              </a:rPr>
              <a:t>historických hodnot</a:t>
            </a:r>
            <a:r>
              <a:rPr lang="cs-CZ" sz="2400" dirty="0"/>
              <a:t> z předchozích formulářů </a:t>
            </a:r>
            <a:br>
              <a:rPr lang="cs-CZ" sz="2400" dirty="0"/>
            </a:br>
            <a:r>
              <a:rPr lang="cs-CZ" sz="2400" dirty="0"/>
              <a:t>a </a:t>
            </a:r>
            <a:r>
              <a:rPr lang="cs-CZ" sz="2400" dirty="0">
                <a:solidFill>
                  <a:srgbClr val="83A0BC"/>
                </a:solidFill>
              </a:rPr>
              <a:t>nápovědy</a:t>
            </a:r>
            <a:r>
              <a:rPr lang="cs-CZ" sz="2400" dirty="0"/>
              <a:t> pro aktivní pole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Indikace </a:t>
            </a:r>
            <a:r>
              <a:rPr lang="cs-CZ" sz="2400" dirty="0">
                <a:solidFill>
                  <a:srgbClr val="FF0000"/>
                </a:solidFill>
              </a:rPr>
              <a:t>chybného</a:t>
            </a:r>
            <a:r>
              <a:rPr lang="cs-CZ" sz="2400" dirty="0"/>
              <a:t> vyplnění pomocí přednastavených automatických kontrol</a:t>
            </a:r>
            <a:endParaRPr lang="en-US" sz="2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400" dirty="0"/>
              <a:t>Odlišení hodnot se </a:t>
            </a:r>
            <a:r>
              <a:rPr lang="cs-CZ" sz="2400" dirty="0">
                <a:solidFill>
                  <a:srgbClr val="AD0BAC"/>
                </a:solidFill>
              </a:rPr>
              <a:t>změnou</a:t>
            </a:r>
            <a:r>
              <a:rPr lang="cs-CZ" sz="2400" dirty="0"/>
              <a:t> oproti předchozímu období (fialové orámování polí) nebo nově nevyplněných údajů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7FCDB58-292C-4F63-89F2-2E8D6C269872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76696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chyby při vykazování dat za rok 2023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62356" y="781749"/>
            <a:ext cx="9829061" cy="587552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Nepravděpodobná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5"/>
                </a:solidFill>
              </a:rPr>
              <a:t>změna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5"/>
                </a:solidFill>
              </a:rPr>
              <a:t>vůči předchozímu formuláři </a:t>
            </a:r>
            <a:r>
              <a:rPr lang="cs-CZ" sz="1800" dirty="0"/>
              <a:t>(např. příliš velký nárůst/pokles) zejména </a:t>
            </a:r>
            <a:br>
              <a:rPr lang="cs-CZ" sz="1800" dirty="0"/>
            </a:br>
            <a:r>
              <a:rPr lang="cs-CZ" sz="1800" dirty="0"/>
              <a:t>u tržeb, počtu přípojek (včetně snižování uvedených rychlostních intervalů či poklesu počtu „drátových“ přípojek, např. v pololetí vůči předchozímu konci roku)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Nesprávné</a:t>
            </a:r>
            <a:r>
              <a:rPr lang="cs-CZ" sz="1800" dirty="0"/>
              <a:t> </a:t>
            </a:r>
            <a:r>
              <a:rPr lang="cs-CZ" sz="1800" dirty="0">
                <a:solidFill>
                  <a:schemeClr val="accent5"/>
                </a:solidFill>
              </a:rPr>
              <a:t>vykázání tokových ukazatelů </a:t>
            </a:r>
            <a:r>
              <a:rPr lang="cs-CZ" sz="1800" dirty="0">
                <a:solidFill>
                  <a:schemeClr val="bg2"/>
                </a:solidFill>
              </a:rPr>
              <a:t>vzhledem </a:t>
            </a:r>
            <a:r>
              <a:rPr lang="cs-CZ" sz="1800" dirty="0"/>
              <a:t>ke sledovanému období, počtu účastníků služeb či sledovaným jednotkám (tj. např. tržby pouze za měsíc nikoliv za rok)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Nesoulad v souvisejících údajích </a:t>
            </a:r>
            <a:r>
              <a:rPr lang="cs-CZ" sz="1800" dirty="0"/>
              <a:t>(např. přístupy nepodnikajících osob versus tržby nepodnikajících osob či rychlostní intervaly efektivní a maximální dosažitelné rychlosti (download/upload))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Nesoulad </a:t>
            </a:r>
            <a:r>
              <a:rPr lang="cs-CZ" sz="1800" dirty="0">
                <a:solidFill>
                  <a:schemeClr val="bg1"/>
                </a:solidFill>
              </a:rPr>
              <a:t>údajů</a:t>
            </a:r>
            <a:r>
              <a:rPr lang="cs-CZ" sz="1800" dirty="0">
                <a:solidFill>
                  <a:schemeClr val="accent5"/>
                </a:solidFill>
              </a:rPr>
              <a:t> v geografických datech </a:t>
            </a:r>
            <a:r>
              <a:rPr lang="cs-CZ" sz="1800" dirty="0">
                <a:solidFill>
                  <a:schemeClr val="bg1"/>
                </a:solidFill>
              </a:rPr>
              <a:t>oproti</a:t>
            </a:r>
            <a:r>
              <a:rPr lang="cs-CZ" sz="1800" dirty="0">
                <a:solidFill>
                  <a:schemeClr val="accent5"/>
                </a:solidFill>
              </a:rPr>
              <a:t> agregovaným datům </a:t>
            </a:r>
            <a:r>
              <a:rPr lang="cs-CZ" sz="1800" dirty="0"/>
              <a:t>(např. nižší rychlost u disponibilních přípojek než u aktivních přípojek)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Nadhodnocené údaje </a:t>
            </a:r>
            <a:r>
              <a:rPr lang="cs-CZ" sz="1800" dirty="0"/>
              <a:t>o disponibilních přípojkách (ve srovnání s počtem bytů) nebo naopak </a:t>
            </a:r>
            <a:r>
              <a:rPr lang="cs-CZ" sz="1800" dirty="0">
                <a:solidFill>
                  <a:schemeClr val="accent5"/>
                </a:solidFill>
              </a:rPr>
              <a:t>chybějící údaje</a:t>
            </a:r>
            <a:r>
              <a:rPr lang="cs-CZ" sz="1800" dirty="0"/>
              <a:t> o disponibilních přípojkách (ve srovnání s počtem aktivních přípojek) na daném adresním místě</a:t>
            </a:r>
            <a:endParaRPr lang="cs-CZ" sz="1800" dirty="0">
              <a:solidFill>
                <a:srgbClr val="00B0F0"/>
              </a:solidFill>
            </a:endParaRP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Vyplňování údajů o disponibilních přípojkách, když </a:t>
            </a:r>
            <a:r>
              <a:rPr lang="cs-CZ" sz="1800" dirty="0">
                <a:solidFill>
                  <a:schemeClr val="accent5"/>
                </a:solidFill>
              </a:rPr>
              <a:t>poskytovatel služby není zároveň provozovatelem sítě, </a:t>
            </a:r>
            <a:r>
              <a:rPr lang="cs-CZ" sz="1800" dirty="0"/>
              <a:t>nebo chybějící údaje o disponibilních přípojkách v případě provozovatelů sítí neposkytujících služby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Nesoulad</a:t>
            </a:r>
            <a:r>
              <a:rPr lang="cs-CZ" sz="1800" dirty="0"/>
              <a:t> informací o provozování </a:t>
            </a:r>
            <a:r>
              <a:rPr lang="cs-CZ" sz="1800" dirty="0">
                <a:solidFill>
                  <a:schemeClr val="accent5"/>
                </a:solidFill>
              </a:rPr>
              <a:t>VHCN sítí </a:t>
            </a:r>
            <a:r>
              <a:rPr lang="cs-CZ" sz="1800" dirty="0">
                <a:solidFill>
                  <a:schemeClr val="bg2"/>
                </a:solidFill>
              </a:rPr>
              <a:t>v porovnání </a:t>
            </a:r>
            <a:r>
              <a:rPr lang="cs-CZ" sz="1800" dirty="0">
                <a:solidFill>
                  <a:schemeClr val="accent5"/>
                </a:solidFill>
              </a:rPr>
              <a:t>s technologickou kategorií</a:t>
            </a:r>
            <a:endParaRPr lang="cs-CZ" sz="1800" dirty="0"/>
          </a:p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accent5"/>
                </a:solidFill>
              </a:rPr>
              <a:t>Nesoulad</a:t>
            </a:r>
            <a:r>
              <a:rPr lang="cs-CZ" sz="1800" dirty="0"/>
              <a:t> vykázaných údajů </a:t>
            </a:r>
            <a:r>
              <a:rPr lang="cs-CZ" sz="1800" dirty="0">
                <a:solidFill>
                  <a:schemeClr val="accent5"/>
                </a:solidFill>
              </a:rPr>
              <a:t>s rozsahem oznámených </a:t>
            </a:r>
            <a:r>
              <a:rPr lang="cs-CZ" sz="1800" dirty="0"/>
              <a:t>komunikačních činností</a:t>
            </a:r>
          </a:p>
          <a:p>
            <a:endParaRPr lang="en-GB" sz="1100" dirty="0"/>
          </a:p>
        </p:txBody>
      </p:sp>
      <p:pic>
        <p:nvPicPr>
          <p:cNvPr id="5" name="Zástupný obsah 4" descr="Obsah obrázku kresba, kreslené, skica, klipart&#10;&#10;Popis byl vytvořen automaticky">
            <a:extLst>
              <a:ext uri="{FF2B5EF4-FFF2-40B4-BE49-F238E27FC236}">
                <a16:creationId xmlns:a16="http://schemas.microsoft.com/office/drawing/2014/main" id="{E2D7E5CE-6EA0-420C-BBF5-910D358B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3" y="781749"/>
            <a:ext cx="1636428" cy="163642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BA7BB67-83FA-475C-B2EB-2AA22869B7F7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696044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zaměřit při vykazování dat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71511" y="787323"/>
            <a:ext cx="8912907" cy="5417031"/>
          </a:xfrm>
        </p:spPr>
        <p:txBody>
          <a:bodyPr/>
          <a:lstStyle/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Zkontrolovat a opravit </a:t>
            </a:r>
            <a:r>
              <a:rPr lang="cs-CZ" sz="2400" b="1" dirty="0">
                <a:solidFill>
                  <a:schemeClr val="accent5"/>
                </a:solidFill>
              </a:rPr>
              <a:t>červeně podbarvená pole s indikací chyby</a:t>
            </a:r>
            <a:r>
              <a:rPr lang="cs-CZ" sz="2400" dirty="0">
                <a:solidFill>
                  <a:schemeClr val="accent5"/>
                </a:solidFill>
              </a:rPr>
              <a:t> </a:t>
            </a:r>
            <a:r>
              <a:rPr lang="cs-CZ" sz="1800" dirty="0"/>
              <a:t>(nastavení automatických kontrol dle nejčastějších způsobů poskytování sledovaných služeb)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Ověřit vykázaná data v </a:t>
            </a:r>
            <a:r>
              <a:rPr lang="cs-CZ" sz="2400" b="1" dirty="0">
                <a:solidFill>
                  <a:schemeClr val="accent5"/>
                </a:solidFill>
              </a:rPr>
              <a:t>porovnání s historickými údaji </a:t>
            </a:r>
            <a:r>
              <a:rPr lang="cs-CZ" sz="1800" dirty="0"/>
              <a:t>a upozornění pro fialově orámovaná pole – včetně souvislostí mezi pololetním a celoročním formulářem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000" dirty="0"/>
              <a:t>Ověřit </a:t>
            </a:r>
            <a:r>
              <a:rPr lang="cs-CZ" sz="2400" b="1" dirty="0">
                <a:solidFill>
                  <a:schemeClr val="accent5"/>
                </a:solidFill>
              </a:rPr>
              <a:t>přepočty z vykazovaných údajů </a:t>
            </a:r>
            <a:r>
              <a:rPr lang="cs-CZ" sz="1800" dirty="0"/>
              <a:t>– např. průměrný objem přenesených dat na 1 aktivní přípojku za měsíc nebo průměrné tržby za 1 aktivní přípojku za měsíc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2"/>
                </a:solidFill>
              </a:rPr>
              <a:t>Zkontrolovat</a:t>
            </a:r>
            <a:r>
              <a:rPr lang="cs-CZ" sz="1800" dirty="0">
                <a:solidFill>
                  <a:schemeClr val="accent5"/>
                </a:solidFill>
              </a:rPr>
              <a:t> </a:t>
            </a:r>
            <a:r>
              <a:rPr lang="cs-CZ" sz="2400" b="1" dirty="0">
                <a:solidFill>
                  <a:schemeClr val="accent5"/>
                </a:solidFill>
              </a:rPr>
              <a:t>jednotky / řády</a:t>
            </a:r>
            <a:r>
              <a:rPr lang="cs-CZ" sz="1800" dirty="0"/>
              <a:t>, ve kterých se údaje vykazují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2"/>
                </a:solidFill>
              </a:rPr>
              <a:t>Zkontrolovat</a:t>
            </a:r>
            <a:r>
              <a:rPr lang="cs-CZ" sz="1800" dirty="0">
                <a:solidFill>
                  <a:schemeClr val="accent5"/>
                </a:solidFill>
              </a:rPr>
              <a:t> </a:t>
            </a:r>
            <a:r>
              <a:rPr lang="cs-CZ" sz="2400" b="1" dirty="0">
                <a:solidFill>
                  <a:schemeClr val="accent5"/>
                </a:solidFill>
              </a:rPr>
              <a:t>zařazení do rychlostních intervalů </a:t>
            </a:r>
            <a:r>
              <a:rPr lang="cs-CZ" sz="1800" dirty="0"/>
              <a:t>s ohledem na nabízené služby, hraniční hodnoty a typ rychlosti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>
                <a:solidFill>
                  <a:schemeClr val="bg2"/>
                </a:solidFill>
              </a:rPr>
              <a:t>Potřeba</a:t>
            </a:r>
            <a:r>
              <a:rPr lang="cs-CZ" sz="1800" dirty="0">
                <a:solidFill>
                  <a:schemeClr val="accent5"/>
                </a:solidFill>
              </a:rPr>
              <a:t> </a:t>
            </a:r>
            <a:r>
              <a:rPr lang="cs-CZ" sz="2400" b="1" dirty="0">
                <a:solidFill>
                  <a:schemeClr val="accent5"/>
                </a:solidFill>
              </a:rPr>
              <a:t>vysvětlení do poznámky </a:t>
            </a:r>
            <a:r>
              <a:rPr lang="cs-CZ" sz="1800" dirty="0">
                <a:solidFill>
                  <a:schemeClr val="bg2"/>
                </a:solidFill>
              </a:rPr>
              <a:t>v případě indikace chyby nebo nestandardní situace (např. </a:t>
            </a:r>
            <a:r>
              <a:rPr lang="cs-CZ" sz="1800" dirty="0"/>
              <a:t>nestandardní výkyv v časové řadě)</a:t>
            </a:r>
          </a:p>
          <a:p>
            <a:pPr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V případě potřeby vždy </a:t>
            </a:r>
            <a:r>
              <a:rPr lang="cs-CZ" sz="2400" b="1" dirty="0">
                <a:solidFill>
                  <a:schemeClr val="accent5"/>
                </a:solidFill>
              </a:rPr>
              <a:t>konzultovat</a:t>
            </a:r>
            <a:r>
              <a:rPr lang="cs-CZ" sz="1800" dirty="0"/>
              <a:t> vykazování dat s pracovníky ČTÚ</a:t>
            </a:r>
            <a:endParaRPr lang="cs-CZ" sz="2000" dirty="0"/>
          </a:p>
          <a:p>
            <a:pPr marL="0" indent="0">
              <a:spcAft>
                <a:spcPts val="1200"/>
              </a:spcAft>
              <a:buClr>
                <a:schemeClr val="bg1"/>
              </a:buClr>
              <a:buNone/>
            </a:pPr>
            <a:endParaRPr lang="cs-CZ" sz="1200" dirty="0">
              <a:highlight>
                <a:srgbClr val="FFFF00"/>
              </a:highligh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0671D1-F2DE-4BEC-86EA-6A7D9212A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3" y="491237"/>
            <a:ext cx="1656999" cy="157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0A47D51-80A6-4216-B7CE-C8EDBE0BD7B4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2268361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 od ČTÚ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26733" y="946082"/>
            <a:ext cx="9431808" cy="4965835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accent1"/>
                </a:solidFill>
              </a:rPr>
              <a:t>Cíl ČTÚ </a:t>
            </a:r>
            <a:r>
              <a:rPr lang="cs-CZ" sz="2400" dirty="0"/>
              <a:t>= co nejpřesnější data od podnikatelů pro předem stanovený účel a využití: 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/>
                </a:solidFill>
                <a:sym typeface="Wingdings" panose="05000000000000000000" pitchFamily="2" charset="2"/>
              </a:rPr>
              <a:t>sběr pouze dat, u nichž existuje důvod a konkrétní účel využití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schemeClr val="accent1"/>
                </a:solidFill>
                <a:sym typeface="Wingdings" panose="05000000000000000000" pitchFamily="2" charset="2"/>
              </a:rPr>
              <a:t>kontrola a verifikace formulářů s cílem zajistit opravu či doplnění chybějících údajů</a:t>
            </a:r>
            <a:endParaRPr lang="cs-CZ" sz="2200" dirty="0">
              <a:solidFill>
                <a:schemeClr val="accent1"/>
              </a:solidFill>
            </a:endParaRPr>
          </a:p>
          <a:p>
            <a:pPr marL="342900" lvl="1" indent="-342900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ČTÚ apeluje na věcnou komunikaci, vzájemný respekt a jednání bez negativních emocí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Většina podnikatelů odevzdává formuláře v termínu a spolupracuje při ověřování a opravě vykázaných dat</a:t>
            </a:r>
          </a:p>
          <a:p>
            <a:pPr lvl="1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anose="05000000000000000000" pitchFamily="2" charset="2"/>
              </a:rPr>
              <a:t>cca 94</a:t>
            </a:r>
            <a:r>
              <a:rPr lang="cs-CZ" sz="2200" dirty="0"/>
              <a:t> % verifikovaných formulářů z celkového počtu cca 2 200 přidělených formulářů ART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5" name="Obrázek 4" descr="Obsah obrázku kresba, skica, kreslené, ilustrace&#10;&#10;Popis byl vytvořen automaticky">
            <a:extLst>
              <a:ext uri="{FF2B5EF4-FFF2-40B4-BE49-F238E27FC236}">
                <a16:creationId xmlns:a16="http://schemas.microsoft.com/office/drawing/2014/main" id="{65CDE45B-A5D4-429C-BEEB-E0714A6D6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" y="491237"/>
            <a:ext cx="1548101" cy="154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A7992FA-8CA3-47A9-A52A-DC7D4B89B0B8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03648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o sběru dat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28386" y="1088604"/>
            <a:ext cx="9075903" cy="4726979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Vše ke sběru dat v systému ESD (vzory formulářů, návody k vyplňování,  k importu geografických dat a k získání seznamu adresních míst dle RÚIAN, nejčastější dotazy): </a:t>
            </a:r>
            <a:br>
              <a:rPr lang="cs-CZ" sz="2400" dirty="0"/>
            </a:br>
            <a:r>
              <a:rPr lang="en-GB" sz="23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https://ctu.gov.cz/elektronicky-sber-dat-esd-elektronicke-komunikace</a:t>
            </a:r>
            <a:endParaRPr lang="cs-CZ" sz="2300" dirty="0">
              <a:solidFill>
                <a:schemeClr val="accent5"/>
              </a:solidFill>
            </a:endParaRPr>
          </a:p>
          <a:p>
            <a:pPr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Sdělení na úvodní straně systému ESD: </a:t>
            </a:r>
            <a:br>
              <a:rPr lang="cs-CZ" sz="2400" dirty="0"/>
            </a:br>
            <a:r>
              <a:rPr lang="cs-CZ" sz="2400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https://monitoringtrhu.ctu.gov.cz/</a:t>
            </a:r>
            <a:endParaRPr lang="cs-CZ" sz="2400" dirty="0">
              <a:solidFill>
                <a:srgbClr val="002060"/>
              </a:solidFill>
            </a:endParaRPr>
          </a:p>
          <a:p>
            <a:pPr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400" dirty="0"/>
              <a:t>Oznámení a změny podnikání: </a:t>
            </a:r>
            <a:br>
              <a:rPr lang="cs-CZ" sz="2400" dirty="0"/>
            </a:br>
            <a:r>
              <a:rPr lang="cs-CZ" sz="24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https://ctu.gov.cz/oznamovani-podnikani</a:t>
            </a:r>
            <a:endParaRPr lang="cs-CZ" sz="2400" dirty="0">
              <a:solidFill>
                <a:schemeClr val="accent5"/>
              </a:solidFill>
            </a:endParaRPr>
          </a:p>
          <a:p>
            <a:pPr>
              <a:spcAft>
                <a:spcPts val="600"/>
              </a:spcAft>
              <a:buClr>
                <a:schemeClr val="accent5"/>
              </a:buClr>
            </a:pPr>
            <a:endParaRPr lang="cs-CZ" sz="2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B7E19C-B767-4FC7-9828-DF210C1C8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23" y="491237"/>
            <a:ext cx="1616056" cy="1646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259F15A-9064-4268-B798-495CEB082D34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24044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kontaktní informace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6535A6-9E18-4906-9E85-58D025BD93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65345" y="1214440"/>
            <a:ext cx="8993722" cy="2620960"/>
          </a:xfrm>
        </p:spPr>
        <p:txBody>
          <a:bodyPr/>
          <a:lstStyle/>
          <a:p>
            <a:pPr>
              <a:spcAft>
                <a:spcPts val="600"/>
              </a:spcAft>
              <a:buClr>
                <a:schemeClr val="accent5"/>
              </a:buClr>
            </a:pPr>
            <a:endParaRPr lang="cs-CZ" sz="24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725435C-A9C1-4A1D-85AC-6927F3B58274}"/>
              </a:ext>
            </a:extLst>
          </p:cNvPr>
          <p:cNvSpPr txBox="1"/>
          <p:nvPr/>
        </p:nvSpPr>
        <p:spPr>
          <a:xfrm>
            <a:off x="367645" y="5608948"/>
            <a:ext cx="4553147" cy="10483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endParaRPr lang="en-GB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259F15A-9064-4268-B798-495CEB082D34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17</a:t>
            </a:fld>
            <a:endParaRPr lang="cs-CZ" dirty="0"/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767F2CCF-6EF7-4121-A9B2-A71597E22DA7}"/>
              </a:ext>
            </a:extLst>
          </p:cNvPr>
          <p:cNvSpPr txBox="1">
            <a:spLocks/>
          </p:cNvSpPr>
          <p:nvPr/>
        </p:nvSpPr>
        <p:spPr>
          <a:xfrm>
            <a:off x="2409948" y="933286"/>
            <a:ext cx="9646354" cy="48635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1pPr>
            <a:lvl2pPr marL="542925" indent="-2762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4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2pPr>
            <a:lvl3pPr marL="8096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0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3pPr>
            <a:lvl4pPr marL="10763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1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4pPr>
            <a:lvl5pPr marL="13430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None/>
            </a:pPr>
            <a:r>
              <a:rPr lang="cs-CZ" b="1" dirty="0"/>
              <a:t>ČTÚ je pro podnikatele k dispozici pro vysvětlení nejasností a zodpovězení dotazů ke sběru dat</a:t>
            </a:r>
            <a:r>
              <a:rPr lang="cs-CZ" dirty="0"/>
              <a:t>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písemně: </a:t>
            </a:r>
            <a:br>
              <a:rPr lang="cs-CZ" dirty="0"/>
            </a:br>
            <a:r>
              <a:rPr lang="cs-CZ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monitoringtrhu@ctu.cz</a:t>
            </a:r>
            <a:r>
              <a:rPr lang="cs-CZ" dirty="0">
                <a:solidFill>
                  <a:schemeClr val="accent5"/>
                </a:solidFill>
              </a:rPr>
              <a:t> </a:t>
            </a:r>
            <a:br>
              <a:rPr lang="cs-CZ" dirty="0">
                <a:solidFill>
                  <a:schemeClr val="accent5"/>
                </a:solidFill>
              </a:rPr>
            </a:br>
            <a:r>
              <a:rPr lang="cs-CZ" dirty="0"/>
              <a:t>+ e-mailové adresy uvedené v úvodu formuláře</a:t>
            </a:r>
            <a:br>
              <a:rPr lang="cs-CZ" dirty="0"/>
            </a:br>
            <a:r>
              <a:rPr lang="cs-CZ" dirty="0"/>
              <a:t>+ komunikace prostřednictvím poznámky formuláře nebo příspěvku </a:t>
            </a:r>
            <a:br>
              <a:rPr lang="cs-CZ" dirty="0"/>
            </a:br>
            <a:r>
              <a:rPr lang="cs-CZ" dirty="0"/>
              <a:t>na záložce „Komunikace“ v systému ESD</a:t>
            </a:r>
            <a:endParaRPr lang="cs-CZ" dirty="0">
              <a:solidFill>
                <a:schemeClr val="accent5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dirty="0"/>
              <a:t>telefonicky: </a:t>
            </a:r>
            <a:br>
              <a:rPr lang="cs-CZ" dirty="0"/>
            </a:br>
            <a:r>
              <a:rPr lang="cs-CZ" dirty="0"/>
              <a:t>telefonní kontakty uvedené v úvodu formuláře nebo na záložce „Základní informace“ v systému ESD</a:t>
            </a:r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29B9C53-8F07-4B8B-933D-6CA028D7D3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5023" y="493565"/>
            <a:ext cx="1551853" cy="1541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2804658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F2A5B-12B1-4928-BFE1-45D6453E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dotazy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E304F9-B4FC-4E40-A645-C00FD05E592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798033" y="2675253"/>
            <a:ext cx="6291445" cy="110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>
                <a:solidFill>
                  <a:schemeClr val="accent6"/>
                </a:solidFill>
              </a:rPr>
              <a:t>Děkuji za pozornost.</a:t>
            </a:r>
            <a:endParaRPr lang="en-GB" sz="5400" dirty="0">
              <a:solidFill>
                <a:schemeClr val="accent6"/>
              </a:solidFill>
            </a:endParaRPr>
          </a:p>
        </p:txBody>
      </p:sp>
      <p:pic>
        <p:nvPicPr>
          <p:cNvPr id="7" name="Obrázek 6" descr="Obsah obrázku text, klipart, ilustrace, Grafika&#10;&#10;Popis byl vytvořen automaticky">
            <a:extLst>
              <a:ext uri="{FF2B5EF4-FFF2-40B4-BE49-F238E27FC236}">
                <a16:creationId xmlns:a16="http://schemas.microsoft.com/office/drawing/2014/main" id="{527B0CE5-0BAB-454B-8D1E-1EEC5CE83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9" y="1150691"/>
            <a:ext cx="2278309" cy="227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981111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1637D8-FA1F-419A-B662-964F4114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0" y="110356"/>
            <a:ext cx="11018239" cy="581025"/>
          </a:xfrm>
        </p:spPr>
        <p:txBody>
          <a:bodyPr/>
          <a:lstStyle/>
          <a:p>
            <a:r>
              <a:rPr lang="cs-CZ" dirty="0"/>
              <a:t>elektronický sběr dat (ESD)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A9CD7A-CFAD-47C7-8B44-52BFB013814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6848" y="1371599"/>
            <a:ext cx="9427547" cy="4639734"/>
          </a:xfrm>
        </p:spPr>
        <p:txBody>
          <a:bodyPr/>
          <a:lstStyle/>
          <a:p>
            <a:pPr marL="0" indent="0">
              <a:buNone/>
            </a:pPr>
            <a:r>
              <a:rPr lang="cs-CZ" sz="3200" b="1" dirty="0"/>
              <a:t>Zákonné zmocnění: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zákon č. 127/2005</a:t>
            </a:r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Sb.</a:t>
            </a:r>
            <a:r>
              <a:rPr lang="cs-CZ" dirty="0"/>
              <a:t>, o elektronických komunikacích (§ 115 a 115a)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vyhláška č.</a:t>
            </a:r>
            <a:r>
              <a:rPr lang="cs-CZ" dirty="0"/>
              <a:t> </a:t>
            </a:r>
            <a:r>
              <a:rPr lang="cs-CZ" dirty="0">
                <a:solidFill>
                  <a:schemeClr val="accent1"/>
                </a:solidFill>
              </a:rPr>
              <a:t>52/2022 Sb.</a:t>
            </a:r>
            <a:r>
              <a:rPr lang="cs-CZ" dirty="0"/>
              <a:t>, o technických a organizačních podmínkách používání programové aplikace a elektronického formuláře pro sběr dat v elektronických komunikací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1"/>
                </a:solidFill>
              </a:rPr>
              <a:t>Pokyny BEREC </a:t>
            </a:r>
            <a:r>
              <a:rPr lang="cs-CZ" dirty="0"/>
              <a:t>pro zeměpisné mapování budování sítí (</a:t>
            </a:r>
            <a:r>
              <a:rPr lang="cs-CZ" dirty="0" err="1">
                <a:solidFill>
                  <a:schemeClr val="accent1"/>
                </a:solidFill>
              </a:rPr>
              <a:t>BoR</a:t>
            </a:r>
            <a:r>
              <a:rPr lang="cs-CZ" dirty="0">
                <a:solidFill>
                  <a:schemeClr val="accent1"/>
                </a:solidFill>
              </a:rPr>
              <a:t> (20) 42</a:t>
            </a:r>
            <a:r>
              <a:rPr lang="cs-CZ" dirty="0">
                <a:solidFill>
                  <a:schemeClr val="bg2"/>
                </a:solidFill>
              </a:rPr>
              <a:t>)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a pro sítě s velmi vysokou kapacitou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>
                <a:solidFill>
                  <a:schemeClr val="bg2"/>
                </a:solidFill>
              </a:rPr>
              <a:t>(</a:t>
            </a:r>
            <a:r>
              <a:rPr lang="cs-CZ" dirty="0" err="1">
                <a:solidFill>
                  <a:schemeClr val="accent1"/>
                </a:solidFill>
              </a:rPr>
              <a:t>BoR</a:t>
            </a:r>
            <a:r>
              <a:rPr lang="cs-CZ" dirty="0">
                <a:solidFill>
                  <a:schemeClr val="accent1"/>
                </a:solidFill>
              </a:rPr>
              <a:t> (23) 164</a:t>
            </a:r>
            <a:r>
              <a:rPr lang="cs-CZ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7B278EA-47E3-4DE6-8AD2-B6FE8A81D558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2</a:t>
            </a:fld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8D6F8D-248C-493D-BB18-097BFD559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622" y="1081087"/>
            <a:ext cx="3061555" cy="581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8968E3C-986F-41D9-9CAD-165A0A1EE2C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5023" y="400868"/>
            <a:ext cx="1580686" cy="152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599645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932852-255A-4877-A4AD-E3726922D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geografický sběr dat – vývoj</a:t>
            </a:r>
            <a:endParaRPr lang="en-GB" dirty="0"/>
          </a:p>
        </p:txBody>
      </p:sp>
      <p:graphicFrame>
        <p:nvGraphicFramePr>
          <p:cNvPr id="7" name="Zástupný obsah 7">
            <a:extLst>
              <a:ext uri="{FF2B5EF4-FFF2-40B4-BE49-F238E27FC236}">
                <a16:creationId xmlns:a16="http://schemas.microsoft.com/office/drawing/2014/main" id="{98D346F9-2921-46BE-A1CD-DDA08F91F53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61275115"/>
              </p:ext>
            </p:extLst>
          </p:nvPr>
        </p:nvGraphicFramePr>
        <p:xfrm>
          <a:off x="1475614" y="781750"/>
          <a:ext cx="10580688" cy="185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A418E08B-309F-46B0-941E-4DAB11BA7E2E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3</a:t>
            </a:fld>
            <a:endParaRPr lang="cs-CZ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4B9FF0CE-826E-44E1-9E15-C5872C1705A6}"/>
              </a:ext>
            </a:extLst>
          </p:cNvPr>
          <p:cNvSpPr txBox="1">
            <a:spLocks/>
          </p:cNvSpPr>
          <p:nvPr/>
        </p:nvSpPr>
        <p:spPr>
          <a:xfrm>
            <a:off x="1371600" y="2634984"/>
            <a:ext cx="10683939" cy="3808346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1pPr>
            <a:lvl2pPr marL="542925" indent="-276225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4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2pPr>
            <a:lvl3pPr marL="8096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20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3pPr>
            <a:lvl4pPr marL="10763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/>
              <a:buChar char="•"/>
              <a:defRPr sz="18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4pPr>
            <a:lvl5pPr marL="1343025" indent="-2667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18276C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rgbClr val="18276C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Formulář </a:t>
            </a:r>
            <a:r>
              <a:rPr lang="cs-CZ" dirty="0">
                <a:solidFill>
                  <a:schemeClr val="accent1"/>
                </a:solidFill>
              </a:rPr>
              <a:t>ART242 </a:t>
            </a:r>
            <a:r>
              <a:rPr lang="cs-CZ" dirty="0"/>
              <a:t>pro sběr dat za rok 2024 </a:t>
            </a:r>
          </a:p>
          <a:p>
            <a:r>
              <a:rPr lang="cs-CZ" sz="2400" dirty="0"/>
              <a:t>přidělen 2.1.2025, termín pro odevzdání do 15.3.2025</a:t>
            </a:r>
            <a:endParaRPr lang="cs-CZ" dirty="0"/>
          </a:p>
          <a:p>
            <a:pPr>
              <a:spcAft>
                <a:spcPts val="0"/>
              </a:spcAft>
            </a:pPr>
            <a:r>
              <a:rPr lang="cs-CZ" sz="2400" dirty="0">
                <a:solidFill>
                  <a:schemeClr val="accent1"/>
                </a:solidFill>
              </a:rPr>
              <a:t>v</a:t>
            </a:r>
            <a:r>
              <a:rPr lang="en-GB" sz="2400" dirty="0">
                <a:solidFill>
                  <a:schemeClr val="accent1"/>
                </a:solidFill>
              </a:rPr>
              <a:t>ýznamná redukce sledovaných ukazatelů </a:t>
            </a:r>
            <a:r>
              <a:rPr lang="en-GB" sz="2400" dirty="0"/>
              <a:t>se zaměřením na snížení administrativní zátěže na straně podnikatelů</a:t>
            </a:r>
            <a:endParaRPr lang="cs-CZ" sz="2000" dirty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200" dirty="0"/>
              <a:t>celkově </a:t>
            </a:r>
            <a:r>
              <a:rPr lang="en-GB" sz="2200" dirty="0"/>
              <a:t>redukce o 11 % ukazatelů </a:t>
            </a:r>
            <a:endParaRPr lang="cs-CZ" sz="2200" dirty="0"/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dirty="0"/>
              <a:t>geografický sběr </a:t>
            </a:r>
            <a:r>
              <a:rPr lang="cs-CZ" sz="2200" dirty="0"/>
              <a:t>zredukován až </a:t>
            </a:r>
            <a:r>
              <a:rPr lang="en-GB" sz="2200" dirty="0">
                <a:solidFill>
                  <a:schemeClr val="bg2"/>
                </a:solidFill>
              </a:rPr>
              <a:t>o 40 % ukazatelů</a:t>
            </a:r>
            <a:endParaRPr lang="cs-CZ" sz="2200" dirty="0">
              <a:solidFill>
                <a:schemeClr val="bg2"/>
              </a:solidFill>
            </a:endParaRPr>
          </a:p>
          <a:p>
            <a:pPr>
              <a:spcBef>
                <a:spcPts val="600"/>
              </a:spcBef>
            </a:pPr>
            <a:r>
              <a:rPr lang="cs-CZ" sz="2400" dirty="0">
                <a:solidFill>
                  <a:schemeClr val="accent1"/>
                </a:solidFill>
              </a:rPr>
              <a:t>revize a zjednodušení Návodných pokynů </a:t>
            </a:r>
            <a:r>
              <a:rPr lang="cs-CZ" sz="2400" dirty="0">
                <a:solidFill>
                  <a:schemeClr val="bg2"/>
                </a:solidFill>
              </a:rPr>
              <a:t>ke geografickému sběru</a:t>
            </a:r>
            <a:endParaRPr lang="en-GB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6694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62417A-1884-4A83-8194-C2F2FA4E9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v geografickém sběru dat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8D6CD-17D2-46EE-8A45-393A1CEE48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40835" y="896901"/>
            <a:ext cx="8825638" cy="5760374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Ukončení sběru dat o </a:t>
            </a:r>
            <a:r>
              <a:rPr lang="cs-CZ" sz="2400" dirty="0">
                <a:solidFill>
                  <a:schemeClr val="accent1"/>
                </a:solidFill>
              </a:rPr>
              <a:t>aktivních přípojkách </a:t>
            </a:r>
            <a:r>
              <a:rPr lang="cs-CZ" sz="2400" dirty="0"/>
              <a:t>členěných dle rychlostních intervalů běžně dostupné rychlosti („do 30 Mbit/s“, „od 30 Mbit/s (včetně) do 100 Mbit/s“ a „od 100 Mbit/s (včetně)“) </a:t>
            </a:r>
          </a:p>
          <a:p>
            <a:pPr marL="2571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	</a:t>
            </a:r>
            <a:r>
              <a:rPr lang="cs-CZ" sz="2000" b="1" dirty="0">
                <a:solidFill>
                  <a:schemeClr val="accent1"/>
                </a:solidFill>
              </a:rPr>
              <a:t>=&gt;</a:t>
            </a:r>
            <a:r>
              <a:rPr lang="cs-CZ" sz="2000" dirty="0"/>
              <a:t> geograficky je sledován jen celkový počet a počet aktivních přípojek 	nepodnikajících osob</a:t>
            </a: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Ukončení sběru dat o </a:t>
            </a:r>
            <a:r>
              <a:rPr lang="cs-CZ" sz="2400" dirty="0">
                <a:solidFill>
                  <a:schemeClr val="accent1"/>
                </a:solidFill>
              </a:rPr>
              <a:t>počtu disponibilních přípojek </a:t>
            </a:r>
            <a:r>
              <a:rPr lang="cs-CZ" sz="2400" dirty="0"/>
              <a:t>na daném adresním místě </a:t>
            </a:r>
          </a:p>
          <a:p>
            <a:pPr marL="257175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000" dirty="0"/>
              <a:t>	</a:t>
            </a:r>
            <a:r>
              <a:rPr lang="cs-CZ" sz="2000" b="1" dirty="0">
                <a:solidFill>
                  <a:schemeClr val="accent1"/>
                </a:solidFill>
              </a:rPr>
              <a:t>=&gt;</a:t>
            </a:r>
            <a:r>
              <a:rPr lang="cs-CZ" sz="2000" dirty="0">
                <a:solidFill>
                  <a:schemeClr val="accent1"/>
                </a:solidFill>
              </a:rPr>
              <a:t> </a:t>
            </a:r>
            <a:r>
              <a:rPr lang="cs-CZ" sz="2000" dirty="0"/>
              <a:t>nově pouze sběr informace o tom, zda je dané adresní místo pokryto </a:t>
            </a:r>
            <a:r>
              <a:rPr lang="cs-CZ" sz="2000" dirty="0">
                <a:solidFill>
                  <a:schemeClr val="accent1"/>
                </a:solidFill>
              </a:rPr>
              <a:t>	</a:t>
            </a:r>
            <a:r>
              <a:rPr lang="cs-CZ" sz="2000" dirty="0"/>
              <a:t>disponibilní přípojkou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Možnost vykazování údajů o rychlostním intervalu disponibilních přípojek </a:t>
            </a:r>
            <a:r>
              <a:rPr lang="cs-CZ" sz="2400" dirty="0">
                <a:solidFill>
                  <a:schemeClr val="accent1"/>
                </a:solidFill>
              </a:rPr>
              <a:t>pouze pro jeden typ rychlosti </a:t>
            </a:r>
            <a:r>
              <a:rPr lang="cs-CZ" sz="2400" dirty="0"/>
              <a:t>– efektivní nebo maximální dosažitelnou rychlost </a:t>
            </a:r>
          </a:p>
          <a:p>
            <a:pPr marL="257175" lvl="1" indent="0">
              <a:buNone/>
            </a:pPr>
            <a:r>
              <a:rPr lang="cs-CZ" sz="2000" dirty="0"/>
              <a:t>	</a:t>
            </a:r>
            <a:r>
              <a:rPr lang="cs-CZ" sz="2000" b="1" dirty="0">
                <a:solidFill>
                  <a:schemeClr val="accent1"/>
                </a:solidFill>
              </a:rPr>
              <a:t>=&gt;</a:t>
            </a:r>
            <a:r>
              <a:rPr lang="cs-CZ" sz="2000" dirty="0"/>
              <a:t> vyplnění intervalu u druhé rychlosti je dobrovolné (při odevzdání 	formuláře dojde k automatickému doplnění nevyplněných hodnot)</a:t>
            </a:r>
          </a:p>
          <a:p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222ABBA5-E3AC-4CE6-8E1A-4C02A827C16E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54655DD-0373-4563-B928-FB3429C82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98" y="491237"/>
            <a:ext cx="1581657" cy="1506529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3885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Geografická příloha po redukci (ART242)</a:t>
            </a:r>
            <a:endParaRPr lang="en-GB" dirty="0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7DDAA154-286A-4D33-B508-5BC3B721768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12025958"/>
              </p:ext>
            </p:extLst>
          </p:nvPr>
        </p:nvGraphicFramePr>
        <p:xfrm>
          <a:off x="381820" y="1263063"/>
          <a:ext cx="11569830" cy="423285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79468">
                  <a:extLst>
                    <a:ext uri="{9D8B030D-6E8A-4147-A177-3AD203B41FA5}">
                      <a16:colId xmlns:a16="http://schemas.microsoft.com/office/drawing/2014/main" val="2556475028"/>
                    </a:ext>
                  </a:extLst>
                </a:gridCol>
                <a:gridCol w="770302">
                  <a:extLst>
                    <a:ext uri="{9D8B030D-6E8A-4147-A177-3AD203B41FA5}">
                      <a16:colId xmlns:a16="http://schemas.microsoft.com/office/drawing/2014/main" val="1897317569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3393734636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809784271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424338067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2421204690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1032673434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3320890525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2751930555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2846777825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1778485188"/>
                    </a:ext>
                  </a:extLst>
                </a:gridCol>
                <a:gridCol w="1002006">
                  <a:extLst>
                    <a:ext uri="{9D8B030D-6E8A-4147-A177-3AD203B41FA5}">
                      <a16:colId xmlns:a16="http://schemas.microsoft.com/office/drawing/2014/main" val="4136445292"/>
                    </a:ext>
                  </a:extLst>
                </a:gridCol>
              </a:tblGrid>
              <a:tr h="7115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u="none" strike="noStrike" dirty="0">
                          <a:effectLst/>
                        </a:rPr>
                        <a:t>Adresní místo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u="none" strike="noStrike" dirty="0">
                          <a:effectLst/>
                        </a:rPr>
                        <a:t>Kód adresního místa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INFORMACE O POSKYTOVANÝCH SLUŽBÁCH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INFORMACE O INFRASTRUKTUŘE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200" b="0" u="none" strike="noStrike" dirty="0">
                          <a:effectLst/>
                        </a:rPr>
                        <a:t>Počet bytů RÚIAN</a:t>
                      </a:r>
                      <a:br>
                        <a:rPr lang="cs-CZ" sz="1000" b="0" u="none" strike="noStrike" dirty="0">
                          <a:effectLst/>
                        </a:rPr>
                      </a:br>
                      <a:br>
                        <a:rPr lang="cs-CZ" sz="1000" b="0" u="none" strike="noStrike" dirty="0">
                          <a:effectLst/>
                        </a:rPr>
                      </a:br>
                      <a:r>
                        <a:rPr lang="cs-CZ" sz="1000" b="0" u="none" strike="noStrike" dirty="0">
                          <a:effectLst/>
                        </a:rPr>
                        <a:t>(informativní údaj ve formuláři - nevyplňuje se)</a:t>
                      </a:r>
                      <a:endParaRPr lang="cs-CZ" sz="10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811364"/>
                  </a:ext>
                </a:extLst>
              </a:tr>
              <a:tr h="12244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Počet přístupů (aktivních přípojek) </a:t>
                      </a:r>
                      <a:endParaRPr lang="cs-CZ" sz="12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br>
                        <a:rPr lang="cs-CZ" sz="1000" b="0" u="none" strike="noStrike" dirty="0">
                          <a:effectLst/>
                        </a:rPr>
                      </a:br>
                      <a:r>
                        <a:rPr lang="cs-CZ" sz="1200" b="0" u="none" strike="noStrike" dirty="0">
                          <a:effectLst/>
                        </a:rPr>
                        <a:t>z toho počet přístupů (aktivních přípojek) nepodnikajících osob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Pokryté adresní místo (disponibilní přípojkou)</a:t>
                      </a:r>
                      <a:endParaRPr lang="cs-CZ" sz="1200" b="1" i="0" u="none" strike="noStrik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u="none" strike="noStrike" dirty="0">
                          <a:effectLst/>
                        </a:rPr>
                        <a:t>Kód rychlostního intervalu EFEKTIVNÍ RYCHLOSTI (DOWNLOAD)</a:t>
                      </a:r>
                      <a:br>
                        <a:rPr lang="cs-CZ" sz="1000" b="0" u="none" strike="noStrike" dirty="0">
                          <a:effectLst/>
                        </a:rPr>
                      </a:br>
                      <a:br>
                        <a:rPr lang="cs-CZ" sz="1000" b="0" u="none" strike="noStrike" dirty="0">
                          <a:effectLst/>
                        </a:rPr>
                      </a:b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u="none" strike="noStrike" dirty="0">
                          <a:effectLst/>
                        </a:rPr>
                        <a:t>Kód rychlostního intervalu EFEKTIVNÍ RYCHLOSTI (UPLOAD)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u="none" strike="noStrike" dirty="0">
                          <a:effectLst/>
                        </a:rPr>
                        <a:t>Kód rychlostního intervalu  MAXIMÁLNÍ DOSAŽITELNÉ RYCHLOSTI (DOWNLOAD)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u="none" strike="noStrike" dirty="0">
                          <a:effectLst/>
                        </a:rPr>
                        <a:t>Kód rychlostního intervalu MAXIMÁLNÍ DOSAŽITELNÉ RYCHLOSTI (UPLOAD)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200" b="0" u="none" strike="noStrike" dirty="0">
                          <a:effectLst/>
                        </a:rPr>
                        <a:t>Kód třídy VHCN sítě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effectLst/>
                        </a:rPr>
                        <a:t>Standard DOCSIS 3.1 a </a:t>
                      </a:r>
                      <a:r>
                        <a:rPr lang="en-US" sz="1200" b="0" u="none" strike="noStrike" dirty="0" err="1">
                          <a:effectLst/>
                        </a:rPr>
                        <a:t>vyšší</a:t>
                      </a:r>
                      <a:endParaRPr lang="cs-CZ" sz="1200" b="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cs-CZ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(pouze CATV)</a:t>
                      </a:r>
                      <a:br>
                        <a:rPr lang="en-US" sz="1000" b="0" u="none" strike="noStrike" dirty="0">
                          <a:effectLst/>
                        </a:rPr>
                      </a:br>
                      <a:br>
                        <a:rPr lang="en-US" sz="1000" b="0" u="none" strike="noStrike" dirty="0">
                          <a:effectLst/>
                        </a:rPr>
                      </a:b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94679"/>
                  </a:ext>
                </a:extLst>
              </a:tr>
              <a:tr h="1654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a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b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c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d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e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f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h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i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j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k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545498"/>
                  </a:ext>
                </a:extLst>
              </a:tr>
              <a:tr h="194426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Název adresního místa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Kód adresního místa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Počet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Počet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možností </a:t>
                      </a:r>
                    </a:p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ANO / NE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rychlostních intervalů. </a:t>
                      </a:r>
                      <a:br>
                        <a:rPr lang="cs-CZ" sz="800" u="none" strike="noStrike" dirty="0">
                          <a:effectLst/>
                        </a:rPr>
                      </a:br>
                      <a:r>
                        <a:rPr lang="cs-CZ" sz="800" u="none" strike="noStrike" dirty="0">
                          <a:solidFill>
                            <a:srgbClr val="ED6C05"/>
                          </a:solidFill>
                          <a:effectLst/>
                        </a:rPr>
                        <a:t>Povinné je vyplnění buď rychlostního intervalu efektivní rychlosti download nebo maximální dosažitelné rychlosti download (druhý, nevyplněný, interval se při odevzdání odvodí automaticky).</a:t>
                      </a:r>
                      <a:endParaRPr lang="cs-CZ" sz="800" b="0" i="0" u="none" strike="noStrike" dirty="0">
                        <a:solidFill>
                          <a:srgbClr val="ED6C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rychlostních intervalů. </a:t>
                      </a:r>
                      <a:br>
                        <a:rPr lang="cs-CZ" sz="800" u="none" strike="noStrike" dirty="0">
                          <a:effectLst/>
                        </a:rPr>
                      </a:br>
                      <a:r>
                        <a:rPr lang="cs-CZ" sz="800" u="none" strike="noStrike" dirty="0">
                          <a:solidFill>
                            <a:srgbClr val="ED6C05"/>
                          </a:solidFill>
                          <a:effectLst/>
                        </a:rPr>
                        <a:t>Povinné je vyplnění buď rychlostního intervalu efektivní rychlosti upload nebo maximální dosažitelné rychlosti upload (druhý, nevyplněný, interval se při odevzdání odvodí automaticky).</a:t>
                      </a:r>
                      <a:endParaRPr lang="cs-CZ" sz="800" b="0" i="0" u="none" strike="noStrike" dirty="0">
                        <a:solidFill>
                          <a:srgbClr val="ED6C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rychlostních intervalů. </a:t>
                      </a:r>
                      <a:br>
                        <a:rPr lang="cs-CZ" sz="800" u="none" strike="noStrike" dirty="0">
                          <a:effectLst/>
                        </a:rPr>
                      </a:br>
                      <a:r>
                        <a:rPr lang="cs-CZ" sz="800" u="none" strike="noStrike" dirty="0">
                          <a:solidFill>
                            <a:srgbClr val="ED6C05"/>
                          </a:solidFill>
                          <a:effectLst/>
                        </a:rPr>
                        <a:t>Povinné je vyplnění buď rychlostního intervalu efektivní rychlosti download nebo maximální dosažitelné rychlosti download (druhý, nevyplněný, interval se při odevzdání odvodí automaticky).</a:t>
                      </a:r>
                      <a:endParaRPr lang="cs-CZ" sz="800" b="0" i="0" u="none" strike="noStrike" dirty="0">
                        <a:solidFill>
                          <a:srgbClr val="ED6C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rychlostních intervalů. </a:t>
                      </a:r>
                      <a:br>
                        <a:rPr lang="cs-CZ" sz="800" u="none" strike="noStrike" dirty="0">
                          <a:effectLst/>
                        </a:rPr>
                      </a:br>
                      <a:r>
                        <a:rPr lang="cs-CZ" sz="800" u="none" strike="noStrike" dirty="0">
                          <a:solidFill>
                            <a:srgbClr val="ED6C05"/>
                          </a:solidFill>
                          <a:effectLst/>
                        </a:rPr>
                        <a:t>Povinné je vyplnění buď rychlostního intervalu efektivní rychlosti upload nebo maximální dosažitelné rychlosti upload (druhý, nevyplněný, interval se při odevzdání odvodí automaticky).</a:t>
                      </a:r>
                      <a:endParaRPr lang="cs-CZ" sz="800" b="0" i="0" u="none" strike="noStrike" dirty="0">
                        <a:solidFill>
                          <a:srgbClr val="ED6C0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tříd VHCN </a:t>
                      </a:r>
                    </a:p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(0, 1, 2, 3, 4)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Výběr z možností </a:t>
                      </a:r>
                    </a:p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ANO / NE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</a:rPr>
                        <a:t>Počet bytů z RÚIAN (vztažený ke stavebnímu objektu, ke kterému je přiřazeno dané adresní místo)</a:t>
                      </a:r>
                      <a:endParaRPr lang="cs-CZ" sz="800" b="0" i="0" u="none" strike="noStrike" dirty="0">
                        <a:solidFill>
                          <a:srgbClr val="75717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6640"/>
                  </a:ext>
                </a:extLst>
              </a:tr>
            </a:tbl>
          </a:graphicData>
        </a:graphic>
      </p:graphicFrame>
      <p:sp>
        <p:nvSpPr>
          <p:cNvPr id="3" name="Řečová bublina: oválný bublinový popisek 2">
            <a:extLst>
              <a:ext uri="{FF2B5EF4-FFF2-40B4-BE49-F238E27FC236}">
                <a16:creationId xmlns:a16="http://schemas.microsoft.com/office/drawing/2014/main" id="{44CF3D74-4BED-4E7C-BFB5-E1026ACF6576}"/>
              </a:ext>
            </a:extLst>
          </p:cNvPr>
          <p:cNvSpPr/>
          <p:nvPr/>
        </p:nvSpPr>
        <p:spPr>
          <a:xfrm>
            <a:off x="3828449" y="884039"/>
            <a:ext cx="1716830" cy="799496"/>
          </a:xfrm>
          <a:prstGeom prst="wedgeEllipseCallout">
            <a:avLst>
              <a:gd name="adj1" fmla="val -17996"/>
              <a:gd name="adj2" fmla="val 8429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Nahrazuje počet disponibilních přípojek.</a:t>
            </a:r>
            <a:endParaRPr lang="en-GB" sz="1100" dirty="0"/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E9A3228C-A936-4466-8851-2FF7570386BE}"/>
              </a:ext>
            </a:extLst>
          </p:cNvPr>
          <p:cNvSpPr/>
          <p:nvPr/>
        </p:nvSpPr>
        <p:spPr>
          <a:xfrm>
            <a:off x="381820" y="679508"/>
            <a:ext cx="2003316" cy="890285"/>
          </a:xfrm>
          <a:prstGeom prst="wedgeEllipseCallout">
            <a:avLst>
              <a:gd name="adj1" fmla="val 29855"/>
              <a:gd name="adj2" fmla="val 963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Nově bez členění na 3 rychlostní intervaly běžně dostupné rychlosti.</a:t>
            </a:r>
            <a:endParaRPr lang="en-GB" sz="1100" dirty="0"/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83177580-9425-4369-9152-C27BF8FECD3B}"/>
              </a:ext>
            </a:extLst>
          </p:cNvPr>
          <p:cNvSpPr/>
          <p:nvPr/>
        </p:nvSpPr>
        <p:spPr>
          <a:xfrm>
            <a:off x="3696990" y="5378869"/>
            <a:ext cx="2469901" cy="995292"/>
          </a:xfrm>
          <a:prstGeom prst="wedgeEllipseCallout">
            <a:avLst>
              <a:gd name="adj1" fmla="val 40194"/>
              <a:gd name="adj2" fmla="val -7417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Nově pomocí funkčních tlačítek možnost odvození efektivní rychlosti z maximální dosažitelné.</a:t>
            </a:r>
            <a:endParaRPr lang="en-GB" sz="1100" dirty="0"/>
          </a:p>
        </p:txBody>
      </p:sp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F4DC009B-6335-4B5C-9DC2-D40857778E57}"/>
              </a:ext>
            </a:extLst>
          </p:cNvPr>
          <p:cNvSpPr/>
          <p:nvPr/>
        </p:nvSpPr>
        <p:spPr>
          <a:xfrm>
            <a:off x="6300132" y="5362016"/>
            <a:ext cx="3414319" cy="1160158"/>
          </a:xfrm>
          <a:prstGeom prst="wedgeEllipseCallout">
            <a:avLst>
              <a:gd name="adj1" fmla="val -31936"/>
              <a:gd name="adj2" fmla="val -683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Povinný pouze 1 typ rychlosti (efektivní nebo max. dosažitelná) pro download a upload. Druhý typ je dobrovolný a bude případně automaticky odvozen dle vykázané rychlosti.</a:t>
            </a:r>
            <a:endParaRPr lang="en-GB" sz="1100" dirty="0"/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A78C2523-F83E-4E93-9226-DEA53F689682}"/>
              </a:ext>
            </a:extLst>
          </p:cNvPr>
          <p:cNvSpPr/>
          <p:nvPr/>
        </p:nvSpPr>
        <p:spPr>
          <a:xfrm>
            <a:off x="9584267" y="781750"/>
            <a:ext cx="2367383" cy="740989"/>
          </a:xfrm>
          <a:prstGeom prst="wedgeEllipseCallout">
            <a:avLst>
              <a:gd name="adj1" fmla="val 27039"/>
              <a:gd name="adj2" fmla="val 930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Pro informaci zachování údaje vztaženého ke stavebnímu objektu.</a:t>
            </a:r>
            <a:endParaRPr lang="en-GB" sz="1100" dirty="0"/>
          </a:p>
        </p:txBody>
      </p:sp>
      <p:sp>
        <p:nvSpPr>
          <p:cNvPr id="9" name="Řečová bublina: oválný bublinový popisek 8">
            <a:extLst>
              <a:ext uri="{FF2B5EF4-FFF2-40B4-BE49-F238E27FC236}">
                <a16:creationId xmlns:a16="http://schemas.microsoft.com/office/drawing/2014/main" id="{180194E0-F1E5-42BC-BF00-C19CAD0E07AE}"/>
              </a:ext>
            </a:extLst>
          </p:cNvPr>
          <p:cNvSpPr/>
          <p:nvPr/>
        </p:nvSpPr>
        <p:spPr>
          <a:xfrm>
            <a:off x="305866" y="5362016"/>
            <a:ext cx="2731696" cy="1060651"/>
          </a:xfrm>
          <a:prstGeom prst="wedgeEllipseCallout">
            <a:avLst>
              <a:gd name="adj1" fmla="val -2580"/>
              <a:gd name="adj2" fmla="val -6092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100" dirty="0"/>
              <a:t>Našeptávač při manuálním zadání. Při importu využití kódů adresních míst dle RÚIAN (lze získat na webu ČÚZK, návod i na webu ČTÚ).</a:t>
            </a:r>
            <a:endParaRPr lang="en-GB" sz="11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62CCE0A-521C-43B3-AF31-739C896BDEDF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614626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cs-CZ" dirty="0"/>
              <a:t>Pokryté adresní místo - definice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75C7401E-7107-4A32-AAE7-9419268736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76374" y="871406"/>
            <a:ext cx="10024933" cy="53805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Nový ukazatel se vztahem k disponibilní přípojce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Adresní místo je považováno za pokryté, pokud na něm povinná osoba </a:t>
            </a:r>
            <a:r>
              <a:rPr lang="cs-CZ" sz="2400" dirty="0">
                <a:solidFill>
                  <a:schemeClr val="accent1"/>
                </a:solidFill>
              </a:rPr>
              <a:t>provozuje nebo je schopna dobudovat alespoň jednu disponibilní přípojku </a:t>
            </a:r>
            <a:r>
              <a:rPr lang="cs-CZ" sz="2400" dirty="0"/>
              <a:t>dle podmínek uvedených v Návodných pokynech </a:t>
            </a:r>
            <a:r>
              <a:rPr lang="cs-CZ" sz="2400" dirty="0">
                <a:solidFill>
                  <a:schemeClr val="bg2"/>
                </a:solidFill>
              </a:rPr>
              <a:t>ke geografickému sběru.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Disponibilní přípojka je: </a:t>
            </a:r>
          </a:p>
          <a:p>
            <a:pPr marL="6096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přípojka </a:t>
            </a:r>
            <a:r>
              <a:rPr lang="cs-CZ" sz="2400" dirty="0">
                <a:solidFill>
                  <a:schemeClr val="accent1"/>
                </a:solidFill>
              </a:rPr>
              <a:t>instalovaná</a:t>
            </a:r>
            <a:r>
              <a:rPr lang="cs-CZ" sz="2400" dirty="0"/>
              <a:t> u koncového uživatele (bez ohledu na to, zda je jejím prostřednictvím poskytována služba či nikoliv), tedy již existující přípojka</a:t>
            </a:r>
          </a:p>
          <a:p>
            <a:pPr marL="609600" lvl="2" indent="-342900">
              <a:buFont typeface="Arial" panose="020B0604020202020204" pitchFamily="34" charset="0"/>
              <a:buChar char="•"/>
            </a:pPr>
            <a:r>
              <a:rPr lang="cs-CZ" sz="2400" dirty="0"/>
              <a:t>nebo dosud fakticky </a:t>
            </a:r>
            <a:r>
              <a:rPr lang="cs-CZ" sz="2400" dirty="0">
                <a:solidFill>
                  <a:schemeClr val="accent1"/>
                </a:solidFill>
              </a:rPr>
              <a:t>neinstalovaná</a:t>
            </a:r>
            <a:r>
              <a:rPr lang="cs-CZ" sz="2400" dirty="0"/>
              <a:t> přípojka, kterou je ale povinná osoba schopna a ochotna zřídit a poskytnout na ní službu příslušných parametrů, a to při splnění všech příslušných podmínek (podrobně viz Návodné pokyny)</a:t>
            </a:r>
          </a:p>
          <a:p>
            <a:pPr marL="266700" lvl="2" indent="0">
              <a:buNone/>
            </a:pPr>
            <a:r>
              <a:rPr lang="cs-CZ" sz="2400" b="1" dirty="0">
                <a:solidFill>
                  <a:schemeClr val="accent1"/>
                </a:solidFill>
              </a:rPr>
              <a:t>=&gt; </a:t>
            </a:r>
            <a:r>
              <a:rPr lang="cs-CZ" sz="2400" dirty="0"/>
              <a:t>definice beze změny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1079215-60DD-4B1E-B393-5FEEE0B1ABC8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23381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5871E-954F-4F5B-B743-BFF8ADC9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cs-CZ" dirty="0"/>
              <a:t>Shrnutí dopadů změny</a:t>
            </a: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75C7401E-7107-4A32-AAE7-94192687364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69703" y="1123962"/>
            <a:ext cx="9804419" cy="46100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</a:rPr>
              <a:t>Zjednodušení</a:t>
            </a:r>
            <a:r>
              <a:rPr lang="cs-CZ" sz="2400" dirty="0"/>
              <a:t> sběru dat o infrastruktuře </a:t>
            </a:r>
            <a:r>
              <a:rPr lang="cs-CZ" sz="2400" dirty="0">
                <a:sym typeface="Wingdings" panose="05000000000000000000" pitchFamily="2" charset="2"/>
              </a:rPr>
              <a:t>=&gt; s</a:t>
            </a:r>
            <a:r>
              <a:rPr lang="cs-CZ" sz="2400" dirty="0"/>
              <a:t>nížení administrativní zátěže pro podnikatele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/>
              <a:t>Odpovídá povinnému rozsahu a definicím sběru dat o pokrytí </a:t>
            </a:r>
            <a:r>
              <a:rPr lang="cs-CZ" sz="2400" dirty="0">
                <a:solidFill>
                  <a:schemeClr val="accent1"/>
                </a:solidFill>
              </a:rPr>
              <a:t>dle Pokynů </a:t>
            </a:r>
            <a:r>
              <a:rPr lang="cs-CZ" sz="2400" dirty="0"/>
              <a:t>BEREC pro zeměpisné mapování budování sítí (</a:t>
            </a:r>
            <a:r>
              <a:rPr lang="cs-CZ" sz="2400" dirty="0" err="1"/>
              <a:t>BoR</a:t>
            </a:r>
            <a:r>
              <a:rPr lang="cs-CZ" sz="2400" dirty="0"/>
              <a:t> (20) 42)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/>
              <a:t>Možnost </a:t>
            </a:r>
            <a:r>
              <a:rPr lang="cs-CZ" sz="2400" dirty="0">
                <a:solidFill>
                  <a:schemeClr val="accent1"/>
                </a:solidFill>
              </a:rPr>
              <a:t>využití předchozích formulářů </a:t>
            </a:r>
            <a:r>
              <a:rPr lang="cs-CZ" sz="2400" dirty="0"/>
              <a:t>– nenulový počet disponibilních přípojek na adresním místě = „ANO“ pro pokryté adresní místo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accent1"/>
                </a:solidFill>
              </a:rPr>
              <a:t>Eliminace nejednotného přístupu </a:t>
            </a:r>
            <a:r>
              <a:rPr lang="cs-CZ" sz="2400" dirty="0"/>
              <a:t>k vykazování počtu disponibilních přípojek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sz="2400" dirty="0"/>
              <a:t>Předpoklad </a:t>
            </a:r>
            <a:r>
              <a:rPr lang="cs-CZ" sz="2400" dirty="0">
                <a:solidFill>
                  <a:schemeClr val="accent1"/>
                </a:solidFill>
              </a:rPr>
              <a:t>snížení počtu vrácených formulářů </a:t>
            </a:r>
            <a:r>
              <a:rPr lang="cs-CZ" sz="2400" dirty="0"/>
              <a:t>z důvodu nesrovnalostí </a:t>
            </a:r>
            <a:br>
              <a:rPr lang="cs-CZ" sz="2400" dirty="0"/>
            </a:br>
            <a:r>
              <a:rPr lang="cs-CZ" sz="2400" dirty="0"/>
              <a:t>v počtu disponibilních přípojek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endParaRPr lang="cs-CZ" sz="20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DA7D53-9A21-43BE-9305-F91201FD7E8B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7</a:t>
            </a:fld>
            <a:endParaRPr lang="cs-CZ" dirty="0"/>
          </a:p>
        </p:txBody>
      </p:sp>
      <p:pic>
        <p:nvPicPr>
          <p:cNvPr id="6" name="Zástupný obsah 7" descr="Obsah obrázku skica, kresba, klipart, ilustrace&#10;&#10;Popis byl vytvořen automaticky">
            <a:extLst>
              <a:ext uri="{FF2B5EF4-FFF2-40B4-BE49-F238E27FC236}">
                <a16:creationId xmlns:a16="http://schemas.microsoft.com/office/drawing/2014/main" id="{86BEEC33-995F-48CF-981D-6781C250C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8" y="491237"/>
            <a:ext cx="1626063" cy="1700108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389186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28AC7C-0346-45C1-923D-D1AB53E0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tYPY</a:t>
            </a:r>
            <a:r>
              <a:rPr lang="cs-CZ" dirty="0"/>
              <a:t> </a:t>
            </a:r>
            <a:r>
              <a:rPr lang="cs-CZ" dirty="0" err="1"/>
              <a:t>RychlostÍ</a:t>
            </a:r>
            <a:r>
              <a:rPr lang="cs-CZ" dirty="0"/>
              <a:t> a jejich definice – BEZE ZMĚNY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ECF7A-9163-4888-BBC4-499483C70CA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01946" y="865003"/>
            <a:ext cx="10579927" cy="561022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cs-CZ" sz="2000" dirty="0"/>
              <a:t>U každého adresního místa, které povinná osoba vykáže jako pokryté disponibilní přípojkou, vyplní i </a:t>
            </a:r>
            <a:r>
              <a:rPr lang="cs-CZ" sz="2000" dirty="0">
                <a:solidFill>
                  <a:schemeClr val="accent1"/>
                </a:solidFill>
              </a:rPr>
              <a:t>rychlostní parametry disponibilní přípojky</a:t>
            </a:r>
            <a:r>
              <a:rPr lang="cs-CZ" sz="2000" dirty="0"/>
              <a:t>, a to v členění na: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efektivní rychlost – download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efektivní rychlost – upload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maximální dosažitelná rychlost – download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maximální dosažitelná rychlost – upload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000" dirty="0">
                <a:solidFill>
                  <a:schemeClr val="accent1"/>
                </a:solidFill>
              </a:rPr>
              <a:t>Efektivní rychlost</a:t>
            </a:r>
            <a:r>
              <a:rPr lang="cs-CZ" sz="2000" dirty="0"/>
              <a:t>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Efektivní rychlost popisuje skutečnou schopnost sítě. Nevztahuje se k žádné konkrétní maloobchodní službě aktuálně poskytované/odebírané na dané adrese, ale k potenciálně nejkvalitnější službě dostupné prostřednictvím vykázané přípojky. Odpovídá rychlosti, kterou může účastník – koncový uživatel na daném adresním místě očekávat při využívání předmětné služby, a to i v době provozní špičky.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sz="2000" dirty="0">
                <a:solidFill>
                  <a:schemeClr val="accent1"/>
                </a:solidFill>
              </a:rPr>
              <a:t>Maximální dosažitelná rychlost</a:t>
            </a:r>
            <a:r>
              <a:rPr lang="cs-CZ" sz="2000" dirty="0"/>
              <a:t>:</a:t>
            </a:r>
          </a:p>
          <a:p>
            <a:pPr lvl="2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1800" dirty="0"/>
              <a:t>Maximální dosažitelná rychlost je rychlost, kterou by koncový uživatel mohl dosáhnout po určitou dobu (např. alespoň jednou za den) při používání potenciálně nejkvalitnější služby dostupné prostřednictvím vykázané přípojky.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3A2F3CC-6FEB-4C4B-8F79-0785D109D96D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86429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84E2BB98-7C39-4CBC-B6FE-E55C44FC3758}"/>
              </a:ext>
            </a:extLst>
          </p:cNvPr>
          <p:cNvSpPr txBox="1">
            <a:spLocks/>
          </p:cNvSpPr>
          <p:nvPr/>
        </p:nvSpPr>
        <p:spPr>
          <a:xfrm>
            <a:off x="5620843" y="718200"/>
            <a:ext cx="2600588" cy="4585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1338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3pPr>
            <a:lvl4pPr marL="107315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52538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0" dirty="0">
                <a:solidFill>
                  <a:srgbClr val="18276C"/>
                </a:solidFill>
              </a:rPr>
              <a:t>Třídy VHCN sítě:</a:t>
            </a: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E250E742-7C5E-4440-A480-3B1E9BF0BEFA}"/>
              </a:ext>
            </a:extLst>
          </p:cNvPr>
          <p:cNvSpPr txBox="1">
            <a:spLocks/>
          </p:cNvSpPr>
          <p:nvPr/>
        </p:nvSpPr>
        <p:spPr>
          <a:xfrm>
            <a:off x="1389108" y="716544"/>
            <a:ext cx="3736565" cy="458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>
                <a:solidFill>
                  <a:srgbClr val="18276C"/>
                </a:solidFill>
              </a:rPr>
              <a:t>Rychlostní intervaly:</a:t>
            </a:r>
            <a:endParaRPr lang="cs-CZ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4842E21D-4EB1-4566-ADB2-06242AD44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22950"/>
              </p:ext>
            </p:extLst>
          </p:nvPr>
        </p:nvGraphicFramePr>
        <p:xfrm>
          <a:off x="1389108" y="1259017"/>
          <a:ext cx="3863205" cy="203600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23740">
                  <a:extLst>
                    <a:ext uri="{9D8B030D-6E8A-4147-A177-3AD203B41FA5}">
                      <a16:colId xmlns:a16="http://schemas.microsoft.com/office/drawing/2014/main" val="1063237871"/>
                    </a:ext>
                  </a:extLst>
                </a:gridCol>
                <a:gridCol w="3039465">
                  <a:extLst>
                    <a:ext uri="{9D8B030D-6E8A-4147-A177-3AD203B41FA5}">
                      <a16:colId xmlns:a16="http://schemas.microsoft.com/office/drawing/2014/main" val="2841270769"/>
                    </a:ext>
                  </a:extLst>
                </a:gridCol>
              </a:tblGrid>
              <a:tr h="3869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Kód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Název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0494921"/>
                  </a:ext>
                </a:extLst>
              </a:tr>
              <a:tr h="2803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2_10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od 2 Mbit/s (včetně) do 10 Mbit/s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9296555"/>
                  </a:ext>
                </a:extLst>
              </a:tr>
              <a:tr h="2737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10_30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od 10 Mbit/s (včetně) do 30 Mbit/s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2525995"/>
                  </a:ext>
                </a:extLst>
              </a:tr>
              <a:tr h="2737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30_100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od 30 Mbit/s (včetně) do 100 Mbit/s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3461133"/>
                  </a:ext>
                </a:extLst>
              </a:tr>
              <a:tr h="2737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100_300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od 100 Mbit/s (včetně) do 300 Mbit/s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669179"/>
                  </a:ext>
                </a:extLst>
              </a:tr>
              <a:tr h="2737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300_1000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od 300 Mbit/s (včetně) do 1 Gbit/s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426880"/>
                  </a:ext>
                </a:extLst>
              </a:tr>
              <a:tr h="2737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1000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od 1 Gbit/s (včetně)</a:t>
                      </a:r>
                      <a:endParaRPr lang="cs-CZ" sz="1300" dirty="0">
                        <a:effectLst/>
                        <a:latin typeface="+mn-lt"/>
                        <a:ea typeface="Calibri" panose="020F050202020403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5546949"/>
                  </a:ext>
                </a:extLst>
              </a:tr>
            </a:tbl>
          </a:graphicData>
        </a:graphic>
      </p:graphicFrame>
      <p:sp>
        <p:nvSpPr>
          <p:cNvPr id="11" name="Nadpis 1">
            <a:extLst>
              <a:ext uri="{FF2B5EF4-FFF2-40B4-BE49-F238E27FC236}">
                <a16:creationId xmlns:a16="http://schemas.microsoft.com/office/drawing/2014/main" id="{3A9A142E-24A1-44C3-B121-1FE907941220}"/>
              </a:ext>
            </a:extLst>
          </p:cNvPr>
          <p:cNvSpPr txBox="1">
            <a:spLocks/>
          </p:cNvSpPr>
          <p:nvPr/>
        </p:nvSpPr>
        <p:spPr>
          <a:xfrm>
            <a:off x="1182847" y="174071"/>
            <a:ext cx="10944455" cy="4585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 anchorCtr="1">
            <a:normAutofit lnSpcReduction="10000"/>
          </a:bodyPr>
          <a:lstStyle>
            <a:lvl1pPr>
              <a:spcBef>
                <a:spcPct val="0"/>
              </a:spcBef>
              <a:buNone/>
              <a:defRPr sz="3600" b="1" cap="all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solidFill>
                  <a:srgbClr val="18276C"/>
                </a:solidFill>
                <a:ea typeface="+mj-ea"/>
                <a:cs typeface="+mj-cs"/>
              </a:rPr>
              <a:t>rychlostní intervaly a třídy </a:t>
            </a:r>
            <a:r>
              <a:rPr lang="cs-CZ" sz="3200" dirty="0" err="1">
                <a:solidFill>
                  <a:srgbClr val="18276C"/>
                </a:solidFill>
                <a:ea typeface="+mj-ea"/>
                <a:cs typeface="+mj-cs"/>
              </a:rPr>
              <a:t>vhcn</a:t>
            </a:r>
            <a:r>
              <a:rPr lang="cs-CZ" sz="3200" dirty="0">
                <a:solidFill>
                  <a:srgbClr val="18276C"/>
                </a:solidFill>
                <a:ea typeface="+mj-ea"/>
                <a:cs typeface="+mj-cs"/>
              </a:rPr>
              <a:t> – beze změny</a:t>
            </a:r>
            <a:endParaRPr lang="en-GB" sz="3200" dirty="0">
              <a:solidFill>
                <a:srgbClr val="18276C"/>
              </a:solidFill>
              <a:ea typeface="+mj-ea"/>
              <a:cs typeface="+mj-cs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F0A44593-F40A-46DA-AB39-7E83A3277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0930"/>
              </p:ext>
            </p:extLst>
          </p:nvPr>
        </p:nvGraphicFramePr>
        <p:xfrm>
          <a:off x="5620843" y="1259017"/>
          <a:ext cx="6008640" cy="425850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21206">
                  <a:extLst>
                    <a:ext uri="{9D8B030D-6E8A-4147-A177-3AD203B41FA5}">
                      <a16:colId xmlns:a16="http://schemas.microsoft.com/office/drawing/2014/main" val="485151138"/>
                    </a:ext>
                  </a:extLst>
                </a:gridCol>
                <a:gridCol w="5587434">
                  <a:extLst>
                    <a:ext uri="{9D8B030D-6E8A-4147-A177-3AD203B41FA5}">
                      <a16:colId xmlns:a16="http://schemas.microsoft.com/office/drawing/2014/main" val="1595140313"/>
                    </a:ext>
                  </a:extLst>
                </a:gridCol>
              </a:tblGrid>
              <a:tr h="393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Kód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Název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extLst>
                  <a:ext uri="{0D108BD9-81ED-4DB2-BD59-A6C34878D82A}">
                    <a16:rowId xmlns:a16="http://schemas.microsoft.com/office/drawing/2014/main" val="3659875219"/>
                  </a:ext>
                </a:extLst>
              </a:tr>
              <a:tr h="300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0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Není pokryto sítí VHCN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extLst>
                  <a:ext uri="{0D108BD9-81ED-4DB2-BD59-A6C34878D82A}">
                    <a16:rowId xmlns:a16="http://schemas.microsoft.com/office/drawing/2014/main" val="3205649525"/>
                  </a:ext>
                </a:extLst>
              </a:tr>
              <a:tr h="291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1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u="none" dirty="0">
                          <a:effectLst/>
                        </a:rPr>
                        <a:t>Plně optická síť na adresní místo</a:t>
                      </a:r>
                      <a:endParaRPr lang="cs-CZ" sz="1300" b="1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extLst>
                  <a:ext uri="{0D108BD9-81ED-4DB2-BD59-A6C34878D82A}">
                    <a16:rowId xmlns:a16="http://schemas.microsoft.com/office/drawing/2014/main" val="1652994429"/>
                  </a:ext>
                </a:extLst>
              </a:tr>
              <a:tr h="3101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2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u="none" dirty="0">
                          <a:effectLst/>
                        </a:rPr>
                        <a:t>Plně optická síť k základnové stanici či obdobnému AP (relevantní pro </a:t>
                      </a:r>
                      <a:r>
                        <a:rPr lang="cs-CZ" sz="1300" u="sng" dirty="0">
                          <a:effectLst/>
                        </a:rPr>
                        <a:t>bezdrátové</a:t>
                      </a:r>
                      <a:r>
                        <a:rPr lang="cs-CZ" sz="1300" u="none" dirty="0">
                          <a:effectLst/>
                        </a:rPr>
                        <a:t> sítě) </a:t>
                      </a:r>
                      <a:endParaRPr lang="cs-CZ" sz="1300" i="0" u="non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extLst>
                  <a:ext uri="{0D108BD9-81ED-4DB2-BD59-A6C34878D82A}">
                    <a16:rowId xmlns:a16="http://schemas.microsoft.com/office/drawing/2014/main" val="2396936560"/>
                  </a:ext>
                </a:extLst>
              </a:tr>
              <a:tr h="1349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3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u="none" dirty="0">
                          <a:effectLst/>
                        </a:rPr>
                        <a:t>Na adresní místo není zavedena plně optická síť, ale jsou splněny prahové hodnoty výkonnosti 1 = jiná </a:t>
                      </a:r>
                      <a:r>
                        <a:rPr lang="cs-CZ" sz="1300" u="sng" dirty="0">
                          <a:effectLst/>
                        </a:rPr>
                        <a:t>pevná</a:t>
                      </a:r>
                      <a:r>
                        <a:rPr lang="cs-CZ" sz="1300" u="none" dirty="0">
                          <a:effectLst/>
                        </a:rPr>
                        <a:t> síť umožňující na koncovém bodu sítě zajistit: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dirty="0" err="1">
                          <a:effectLst/>
                        </a:rPr>
                        <a:t>downlink</a:t>
                      </a:r>
                      <a:r>
                        <a:rPr lang="cs-CZ" sz="1200" dirty="0">
                          <a:effectLst/>
                        </a:rPr>
                        <a:t> data </a:t>
                      </a:r>
                      <a:r>
                        <a:rPr lang="cs-CZ" sz="1200" dirty="0" err="1">
                          <a:effectLst/>
                        </a:rPr>
                        <a:t>rate</a:t>
                      </a:r>
                      <a:r>
                        <a:rPr lang="cs-CZ" sz="1200" dirty="0">
                          <a:effectLst/>
                        </a:rPr>
                        <a:t> ≥ 1 000 Mbit/s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dirty="0" err="1">
                          <a:effectLst/>
                        </a:rPr>
                        <a:t>uplink</a:t>
                      </a:r>
                      <a:r>
                        <a:rPr lang="cs-CZ" sz="1200" dirty="0">
                          <a:effectLst/>
                        </a:rPr>
                        <a:t> data </a:t>
                      </a:r>
                      <a:r>
                        <a:rPr lang="cs-CZ" sz="1200" dirty="0" err="1">
                          <a:effectLst/>
                        </a:rPr>
                        <a:t>rate</a:t>
                      </a:r>
                      <a:r>
                        <a:rPr lang="cs-CZ" sz="1200" dirty="0">
                          <a:effectLst/>
                        </a:rPr>
                        <a:t> ≥ 200 Mbit/s</a:t>
                      </a:r>
                    </a:p>
                    <a:p>
                      <a:pPr marL="800100" lvl="1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dirty="0">
                          <a:effectLst/>
                        </a:rPr>
                        <a:t>chybovost paketů max. 0,05 %, ztrátovost paketů max. 0,0025 %, obousměrné zpoždění IP paketů max. 10 </a:t>
                      </a:r>
                      <a:r>
                        <a:rPr lang="cs-CZ" sz="1200" dirty="0" err="1">
                          <a:effectLst/>
                        </a:rPr>
                        <a:t>ms</a:t>
                      </a:r>
                      <a:r>
                        <a:rPr lang="cs-CZ" sz="1200" dirty="0">
                          <a:effectLst/>
                        </a:rPr>
                        <a:t>, kolísání zpoždění max. 2 </a:t>
                      </a:r>
                      <a:r>
                        <a:rPr lang="cs-CZ" sz="1200" dirty="0" err="1">
                          <a:effectLst/>
                        </a:rPr>
                        <a:t>ms</a:t>
                      </a:r>
                      <a:r>
                        <a:rPr lang="cs-CZ" sz="1200" dirty="0">
                          <a:effectLst/>
                        </a:rPr>
                        <a:t> a dostupnost služby min. 99,9 % za rok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extLst>
                  <a:ext uri="{0D108BD9-81ED-4DB2-BD59-A6C34878D82A}">
                    <a16:rowId xmlns:a16="http://schemas.microsoft.com/office/drawing/2014/main" val="558324712"/>
                  </a:ext>
                </a:extLst>
              </a:tr>
              <a:tr h="149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dirty="0">
                          <a:effectLst/>
                        </a:rPr>
                        <a:t>4</a:t>
                      </a:r>
                      <a:endParaRPr lang="cs-CZ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300" u="none" dirty="0">
                          <a:effectLst/>
                        </a:rPr>
                        <a:t>K základnové stanici či obdobnému AP není zavedena plně optická síť, ale jsou splněny prahové hodnoty výkonnosti 2 </a:t>
                      </a:r>
                      <a:r>
                        <a:rPr lang="cs-CZ" sz="1300" dirty="0">
                          <a:effectLst/>
                        </a:rPr>
                        <a:t>(relevantní pro bezdrátové sítě) = jiná </a:t>
                      </a:r>
                      <a:r>
                        <a:rPr lang="cs-CZ" sz="1300" u="sng" dirty="0">
                          <a:effectLst/>
                        </a:rPr>
                        <a:t>bezdrátová</a:t>
                      </a:r>
                      <a:r>
                        <a:rPr lang="cs-CZ" sz="1300" dirty="0">
                          <a:effectLst/>
                        </a:rPr>
                        <a:t> síť umožňující na koncovém bodu sítě zajistit: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dirty="0" err="1">
                          <a:effectLst/>
                        </a:rPr>
                        <a:t>downlink</a:t>
                      </a:r>
                      <a:r>
                        <a:rPr lang="cs-CZ" sz="1200" dirty="0">
                          <a:effectLst/>
                        </a:rPr>
                        <a:t> data </a:t>
                      </a:r>
                      <a:r>
                        <a:rPr lang="cs-CZ" sz="1200" dirty="0" err="1">
                          <a:effectLst/>
                        </a:rPr>
                        <a:t>rate</a:t>
                      </a:r>
                      <a:r>
                        <a:rPr lang="cs-CZ" sz="1200" dirty="0">
                          <a:effectLst/>
                        </a:rPr>
                        <a:t> ≥ 350 Mbit/s (v ART222 ≥ 150 Mbit/s)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dirty="0" err="1">
                          <a:effectLst/>
                        </a:rPr>
                        <a:t>uplink</a:t>
                      </a:r>
                      <a:r>
                        <a:rPr lang="cs-CZ" sz="1200" dirty="0">
                          <a:effectLst/>
                        </a:rPr>
                        <a:t> data </a:t>
                      </a:r>
                      <a:r>
                        <a:rPr lang="cs-CZ" sz="1200" dirty="0" err="1">
                          <a:effectLst/>
                        </a:rPr>
                        <a:t>rate</a:t>
                      </a:r>
                      <a:r>
                        <a:rPr lang="cs-CZ" sz="1200" dirty="0">
                          <a:effectLst/>
                        </a:rPr>
                        <a:t> ≥ 50 Mbit/s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200" dirty="0">
                          <a:effectLst/>
                        </a:rPr>
                        <a:t>chybovost paketů max. 0,01 %, ztrátovost paketů max. 0,01 %, obousměrné zpoždění IP paketů max. 18 </a:t>
                      </a:r>
                      <a:r>
                        <a:rPr lang="cs-CZ" sz="1200" dirty="0" err="1">
                          <a:effectLst/>
                        </a:rPr>
                        <a:t>ms</a:t>
                      </a:r>
                      <a:r>
                        <a:rPr lang="cs-CZ" sz="1200" dirty="0">
                          <a:effectLst/>
                        </a:rPr>
                        <a:t>, kolísání zpoždění max. 5 </a:t>
                      </a:r>
                      <a:r>
                        <a:rPr lang="cs-CZ" sz="1200" dirty="0" err="1">
                          <a:effectLst/>
                        </a:rPr>
                        <a:t>ms</a:t>
                      </a:r>
                      <a:r>
                        <a:rPr lang="cs-CZ" sz="1200" dirty="0">
                          <a:effectLst/>
                        </a:rPr>
                        <a:t> a dostupnost služby min. 99,9 % za rok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7990" marR="67990" marT="9443" marB="0" anchor="ctr"/>
                </a:tc>
                <a:extLst>
                  <a:ext uri="{0D108BD9-81ED-4DB2-BD59-A6C34878D82A}">
                    <a16:rowId xmlns:a16="http://schemas.microsoft.com/office/drawing/2014/main" val="2113242000"/>
                  </a:ext>
                </a:extLst>
              </a:tr>
            </a:tbl>
          </a:graphicData>
        </a:graphic>
      </p:graphicFrame>
      <p:sp>
        <p:nvSpPr>
          <p:cNvPr id="10" name="Obdélník 9">
            <a:extLst>
              <a:ext uri="{FF2B5EF4-FFF2-40B4-BE49-F238E27FC236}">
                <a16:creationId xmlns:a16="http://schemas.microsoft.com/office/drawing/2014/main" id="{A91D2DC8-9FE5-45D2-BE6D-BB428B205B5A}"/>
              </a:ext>
            </a:extLst>
          </p:cNvPr>
          <p:cNvSpPr/>
          <p:nvPr/>
        </p:nvSpPr>
        <p:spPr>
          <a:xfrm>
            <a:off x="4180" y="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CC1848-93BD-483A-8BA5-C519D807DE0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27617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še tmavé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05D47FDD-AB14-4F3B-80D1-98274D0B552E}"/>
    </a:ext>
  </a:extLst>
</a:theme>
</file>

<file path=ppt/theme/theme2.xml><?xml version="1.0" encoding="utf-8"?>
<a:theme xmlns:a="http://schemas.openxmlformats.org/drawingml/2006/main" name="Tmavý pruh nahoře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5A4F7D71-2780-4D2E-95A1-4D8E0EB4A813}"/>
    </a:ext>
  </a:extLst>
</a:theme>
</file>

<file path=ppt/theme/theme3.xml><?xml version="1.0" encoding="utf-8"?>
<a:theme xmlns:a="http://schemas.openxmlformats.org/drawingml/2006/main" name="Tmavý pruh vlevo">
  <a:themeElements>
    <a:clrScheme name="Vlastní 3">
      <a:dk1>
        <a:srgbClr val="333F7F"/>
      </a:dk1>
      <a:lt1>
        <a:sysClr val="window" lastClr="FFFFFF"/>
      </a:lt1>
      <a:dk2>
        <a:srgbClr val="18276C"/>
      </a:dk2>
      <a:lt2>
        <a:srgbClr val="EBEBEB"/>
      </a:lt2>
      <a:accent1>
        <a:srgbClr val="D07527"/>
      </a:accent1>
      <a:accent2>
        <a:srgbClr val="477BD1"/>
      </a:accent2>
      <a:accent3>
        <a:srgbClr val="3A3A3A"/>
      </a:accent3>
      <a:accent4>
        <a:srgbClr val="D07527"/>
      </a:accent4>
      <a:accent5>
        <a:srgbClr val="D07527"/>
      </a:accent5>
      <a:accent6>
        <a:srgbClr val="D07527"/>
      </a:accent6>
      <a:hlink>
        <a:srgbClr val="EEC7A6"/>
      </a:hlink>
      <a:folHlink>
        <a:srgbClr val="F6E3D2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tu_vzor_19_10_2023.potx" id="{EA493451-31B4-4BB1-A922-49B1492CD018}" vid="{7156C978-D221-4541-ABDA-83B0E7E5F651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2310</Words>
  <Application>Microsoft Office PowerPoint</Application>
  <PresentationFormat>Širokoúhlá obrazovka</PresentationFormat>
  <Paragraphs>210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Segoe UI Semilight</vt:lpstr>
      <vt:lpstr>TitilliumText25L</vt:lpstr>
      <vt:lpstr>Wingdings</vt:lpstr>
      <vt:lpstr>Vše tmavé</vt:lpstr>
      <vt:lpstr>Tmavý pruh nahoře</vt:lpstr>
      <vt:lpstr>Tmavý pruh vlevo</vt:lpstr>
      <vt:lpstr>Novinky v geografickém sběru dat za rok 2024</vt:lpstr>
      <vt:lpstr>elektronický sběr dat (ESD)</vt:lpstr>
      <vt:lpstr>geografický sběr dat – vývoj</vt:lpstr>
      <vt:lpstr>Změny v geografickém sběru dat </vt:lpstr>
      <vt:lpstr>Geografická příloha po redukci (ART242)</vt:lpstr>
      <vt:lpstr>Pokryté adresní místo - definice</vt:lpstr>
      <vt:lpstr>Shrnutí dopadů změny</vt:lpstr>
      <vt:lpstr>tYPY RychlostÍ a jejich definice – BEZE ZMĚNY </vt:lpstr>
      <vt:lpstr>Prezentace aplikace PowerPoint</vt:lpstr>
      <vt:lpstr>technologické kategorie – beze změny</vt:lpstr>
      <vt:lpstr>Nové nástroje v geografické příloze ART242</vt:lpstr>
      <vt:lpstr>Další Nástroje pro efektivní vyplňování formuláře</vt:lpstr>
      <vt:lpstr>Nejčastější chyby při vykazování dat za rok 2023</vt:lpstr>
      <vt:lpstr>Na co se zaměřit při vykazování dat</vt:lpstr>
      <vt:lpstr>Zpětná vazba od ČTÚ</vt:lpstr>
      <vt:lpstr>informace o sběru dat</vt:lpstr>
      <vt:lpstr>kontaktní informace</vt:lpstr>
      <vt:lpstr>dotazy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ke sběru dat za rok 2024</dc:title>
  <dc:creator>Vosáhlová Veronika</dc:creator>
  <cp:lastModifiedBy>Hankiewiczová Hana</cp:lastModifiedBy>
  <cp:revision>83</cp:revision>
  <dcterms:created xsi:type="dcterms:W3CDTF">2024-10-11T12:38:12Z</dcterms:created>
  <dcterms:modified xsi:type="dcterms:W3CDTF">2025-01-21T10:14:49Z</dcterms:modified>
</cp:coreProperties>
</file>